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67" r:id="rId5"/>
    <p:sldId id="268" r:id="rId6"/>
    <p:sldId id="269" r:id="rId7"/>
    <p:sldId id="270" r:id="rId8"/>
    <p:sldId id="286" r:id="rId9"/>
    <p:sldId id="287" r:id="rId10"/>
    <p:sldId id="288" r:id="rId11"/>
    <p:sldId id="289" r:id="rId12"/>
    <p:sldId id="271" r:id="rId13"/>
    <p:sldId id="272" r:id="rId14"/>
    <p:sldId id="273" r:id="rId15"/>
    <p:sldId id="274" r:id="rId16"/>
    <p:sldId id="275" r:id="rId17"/>
    <p:sldId id="290" r:id="rId18"/>
    <p:sldId id="276" r:id="rId19"/>
    <p:sldId id="277" r:id="rId20"/>
    <p:sldId id="284" r:id="rId21"/>
    <p:sldId id="278" r:id="rId22"/>
    <p:sldId id="279" r:id="rId23"/>
    <p:sldId id="280" r:id="rId24"/>
    <p:sldId id="281" r:id="rId25"/>
    <p:sldId id="283" r:id="rId26"/>
    <p:sldId id="291"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snapToGrid="0">
      <p:cViewPr varScale="1">
        <p:scale>
          <a:sx n="102" d="100"/>
          <a:sy n="102" d="100"/>
        </p:scale>
        <p:origin x="952"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0B30B-1E00-A882-B3A0-DC4232B03EAD}"/>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72770B6E-CBF2-1668-EEF2-C6AB64E050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665D715E-7C19-AF1B-A6DF-DCDC1AE9DE06}"/>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42FBC403-1032-096B-B34B-A3DE6EDD46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AC77CB-B330-830D-F5B1-6C702E617EC3}"/>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165073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3EA194-C2E1-A136-1D50-E4FA9E4E93C6}"/>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39262159-7A62-A548-9C65-3BC25F288D95}"/>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F4705A2-D5E6-B2A2-09AB-BFB9190D0B15}"/>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0FAF4752-22A7-4DD4-B2FA-3C610830F9A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F6EE75C-E84B-DC7C-D6C8-0F093B6AF12B}"/>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173448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85927CF-182E-470C-E23A-87F872156FD3}"/>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B6E018E7-3DBC-1277-34F2-6A486359AA59}"/>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AC78AB5-2E75-578D-8D23-40667E2AEC5A}"/>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B04A9DAA-0D2C-CDFD-E3BB-991FBE7FAE6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6D12004-1F46-15BF-48D4-EC6ACCFB2B47}"/>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172334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1FB7DA-CE22-9305-34E2-F56C5AB9BF24}"/>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99D0AE99-F28D-1D84-BF69-0A80CDF20C4B}"/>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7E88073-5B8D-BB39-CC3A-14A44F1DAD95}"/>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882A0D4A-9469-F929-31D9-556A364C236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B65ED62-EFA8-B60B-D69A-E905B58A5933}"/>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9534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F6926B-FA75-9B09-5408-4F7B2E2C2137}"/>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E0CF8012-50FD-3C76-D102-6A3082DC203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2FA5BBE9-9A65-E6AA-3F50-056994191F41}"/>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53004336-BB73-93E0-FCAC-F78D6362DB0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EE72088-CE5F-755D-97C3-F55ECE1473C1}"/>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2983434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48E7BB-8928-626F-51FB-DF1E37BBEDE8}"/>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97CC4E67-9C4E-04FE-4F29-2A88E6A01568}"/>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9F7B88F1-A36F-9A42-BB9A-87AC44327119}"/>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E70E8A2A-5844-08EF-96E5-4D86228D1856}"/>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6" name="Marcador de pie de página 5">
            <a:extLst>
              <a:ext uri="{FF2B5EF4-FFF2-40B4-BE49-F238E27FC236}">
                <a16:creationId xmlns:a16="http://schemas.microsoft.com/office/drawing/2014/main" id="{BD2AF2ED-6D12-AC6B-7FDF-5EC5ED965D3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AA719D3-FEE0-7E7C-E23A-34530438FC28}"/>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411031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9D4F53-E941-2132-DA4B-AE0659C1BB54}"/>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31F11AE8-2B87-6AD3-CF5E-4F8613A0EB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C8F3C826-D4D3-7900-166D-50A1013031C6}"/>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1CCF827B-041E-3D2D-A5BE-5371A2632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05068F7B-3222-7C07-8EF1-902891EE759F}"/>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EDE2DA53-9DB4-EDB9-AD7D-CE7348EABC52}"/>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8" name="Marcador de pie de página 7">
            <a:extLst>
              <a:ext uri="{FF2B5EF4-FFF2-40B4-BE49-F238E27FC236}">
                <a16:creationId xmlns:a16="http://schemas.microsoft.com/office/drawing/2014/main" id="{F177DC61-6AAA-C4CF-5743-4DDE5934847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FB685F92-E35A-60FD-81EA-ACD74171EAD0}"/>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65303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15F93C-1582-E35E-170E-517658AE8FA9}"/>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9C24654E-B373-01F0-88BC-99C0462090B0}"/>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4" name="Marcador de pie de página 3">
            <a:extLst>
              <a:ext uri="{FF2B5EF4-FFF2-40B4-BE49-F238E27FC236}">
                <a16:creationId xmlns:a16="http://schemas.microsoft.com/office/drawing/2014/main" id="{8D341A4B-BA06-C743-B989-0F0EC8FD7A5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E415542-1583-5E0E-EA95-179EDE64BC93}"/>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314983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71C2895-FAEE-6A79-170F-87C9B598A710}"/>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3" name="Marcador de pie de página 2">
            <a:extLst>
              <a:ext uri="{FF2B5EF4-FFF2-40B4-BE49-F238E27FC236}">
                <a16:creationId xmlns:a16="http://schemas.microsoft.com/office/drawing/2014/main" id="{9E480056-A9CF-ADB6-CB2E-8FB01123BE58}"/>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3814B4C-3251-0D9F-9B13-2BE071687CCD}"/>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328375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55B7E9-A4D1-A1E7-6A70-5045C55022B8}"/>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AB036908-9C0B-275D-EE8F-2EE9666837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42271D80-8BFA-361F-9325-971079AEF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66BA7C4-7B72-51AB-BBB8-79218CCF1E29}"/>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6" name="Marcador de pie de página 5">
            <a:extLst>
              <a:ext uri="{FF2B5EF4-FFF2-40B4-BE49-F238E27FC236}">
                <a16:creationId xmlns:a16="http://schemas.microsoft.com/office/drawing/2014/main" id="{B2464009-39BE-E967-C579-86FA26302AB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190A3BD-FF20-5402-81A9-0B3DCDEEAC02}"/>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2226034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7AB187-BB4E-9356-2263-2A64FF8D8984}"/>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5ADA7B2A-7834-8FCB-A869-46056CAF97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9F3CF91-766C-DE1A-B3BA-F9FF0FC0B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5C3605A-3B8C-B34E-C2A2-35480C235804}"/>
              </a:ext>
            </a:extLst>
          </p:cNvPr>
          <p:cNvSpPr>
            <a:spLocks noGrp="1"/>
          </p:cNvSpPr>
          <p:nvPr>
            <p:ph type="dt" sz="half" idx="10"/>
          </p:nvPr>
        </p:nvSpPr>
        <p:spPr/>
        <p:txBody>
          <a:bodyPr/>
          <a:lstStyle/>
          <a:p>
            <a:fld id="{79D187E0-EE66-9F47-B9A0-45F5B0F2BB16}" type="datetimeFigureOut">
              <a:rPr lang="es-MX" smtClean="0"/>
              <a:t>07/03/25</a:t>
            </a:fld>
            <a:endParaRPr lang="es-MX"/>
          </a:p>
        </p:txBody>
      </p:sp>
      <p:sp>
        <p:nvSpPr>
          <p:cNvPr id="6" name="Marcador de pie de página 5">
            <a:extLst>
              <a:ext uri="{FF2B5EF4-FFF2-40B4-BE49-F238E27FC236}">
                <a16:creationId xmlns:a16="http://schemas.microsoft.com/office/drawing/2014/main" id="{881D8B5E-BCAF-067F-A4CC-EBC02EE71AC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61AA56B-D711-6624-07F4-8B347684EFAD}"/>
              </a:ext>
            </a:extLst>
          </p:cNvPr>
          <p:cNvSpPr>
            <a:spLocks noGrp="1"/>
          </p:cNvSpPr>
          <p:nvPr>
            <p:ph type="sldNum" sz="quarter" idx="12"/>
          </p:nvPr>
        </p:nvSpPr>
        <p:spPr/>
        <p:txBody>
          <a:bodyPr/>
          <a:lstStyle/>
          <a:p>
            <a:fld id="{57479157-463D-F14F-AA1A-5836422B384F}" type="slidenum">
              <a:rPr lang="es-MX" smtClean="0"/>
              <a:t>‹Nº›</a:t>
            </a:fld>
            <a:endParaRPr lang="es-MX"/>
          </a:p>
        </p:txBody>
      </p:sp>
    </p:spTree>
    <p:extLst>
      <p:ext uri="{BB962C8B-B14F-4D97-AF65-F5344CB8AC3E}">
        <p14:creationId xmlns:p14="http://schemas.microsoft.com/office/powerpoint/2010/main" val="2700184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173EFF9-20D0-2118-9FC9-D6F06B6B66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302CF28E-AC03-3255-BA2A-965DCD1442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6D5FFE7-5B78-6656-F539-1B837D4270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9D187E0-EE66-9F47-B9A0-45F5B0F2BB16}" type="datetimeFigureOut">
              <a:rPr lang="es-MX" smtClean="0"/>
              <a:t>07/03/25</a:t>
            </a:fld>
            <a:endParaRPr lang="es-MX"/>
          </a:p>
        </p:txBody>
      </p:sp>
      <p:sp>
        <p:nvSpPr>
          <p:cNvPr id="5" name="Marcador de pie de página 4">
            <a:extLst>
              <a:ext uri="{FF2B5EF4-FFF2-40B4-BE49-F238E27FC236}">
                <a16:creationId xmlns:a16="http://schemas.microsoft.com/office/drawing/2014/main" id="{1D21623E-BCF3-4FFF-4BC0-B6B548FD50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25B7C9A6-EF56-FD5D-F367-8018C84B8F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479157-463D-F14F-AA1A-5836422B384F}" type="slidenum">
              <a:rPr lang="es-MX" smtClean="0"/>
              <a:t>‹Nº›</a:t>
            </a:fld>
            <a:endParaRPr lang="es-MX"/>
          </a:p>
        </p:txBody>
      </p:sp>
    </p:spTree>
    <p:extLst>
      <p:ext uri="{BB962C8B-B14F-4D97-AF65-F5344CB8AC3E}">
        <p14:creationId xmlns:p14="http://schemas.microsoft.com/office/powerpoint/2010/main" val="1492141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E67C09-9DB2-3824-E178-8E6974B453B8}"/>
              </a:ext>
            </a:extLst>
          </p:cNvPr>
          <p:cNvSpPr>
            <a:spLocks noGrp="1"/>
          </p:cNvSpPr>
          <p:nvPr>
            <p:ph type="ctrTitle"/>
          </p:nvPr>
        </p:nvSpPr>
        <p:spPr/>
        <p:txBody>
          <a:bodyPr/>
          <a:lstStyle/>
          <a:p>
            <a:r>
              <a:rPr lang="es-MX" dirty="0"/>
              <a:t>¿Dónde estamos?</a:t>
            </a:r>
            <a:br>
              <a:rPr lang="es-MX" dirty="0"/>
            </a:br>
            <a:r>
              <a:rPr lang="es-MX" dirty="0"/>
              <a:t>¿Quiénes somos?</a:t>
            </a:r>
          </a:p>
        </p:txBody>
      </p:sp>
      <p:sp>
        <p:nvSpPr>
          <p:cNvPr id="3" name="Subtítulo 2">
            <a:extLst>
              <a:ext uri="{FF2B5EF4-FFF2-40B4-BE49-F238E27FC236}">
                <a16:creationId xmlns:a16="http://schemas.microsoft.com/office/drawing/2014/main" id="{F37D2B08-7207-B299-0E95-465C943EBF4F}"/>
              </a:ext>
            </a:extLst>
          </p:cNvPr>
          <p:cNvSpPr>
            <a:spLocks noGrp="1"/>
          </p:cNvSpPr>
          <p:nvPr>
            <p:ph type="subTitle" idx="1"/>
          </p:nvPr>
        </p:nvSpPr>
        <p:spPr/>
        <p:txBody>
          <a:bodyPr/>
          <a:lstStyle/>
          <a:p>
            <a:r>
              <a:rPr lang="es-MX" dirty="0"/>
              <a:t>Sesión 5</a:t>
            </a:r>
          </a:p>
        </p:txBody>
      </p:sp>
    </p:spTree>
    <p:extLst>
      <p:ext uri="{BB962C8B-B14F-4D97-AF65-F5344CB8AC3E}">
        <p14:creationId xmlns:p14="http://schemas.microsoft.com/office/powerpoint/2010/main" val="3927021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C661B5-2779-E250-23A3-72EEC4C31BA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CC4F2D8-C6F1-859A-0CAB-380F1DC30D09}"/>
              </a:ext>
            </a:extLst>
          </p:cNvPr>
          <p:cNvSpPr>
            <a:spLocks noGrp="1"/>
          </p:cNvSpPr>
          <p:nvPr>
            <p:ph idx="1"/>
          </p:nvPr>
        </p:nvSpPr>
        <p:spPr/>
        <p:txBody>
          <a:bodyPr/>
          <a:lstStyle/>
          <a:p>
            <a:r>
              <a:rPr lang="es-MX" dirty="0"/>
              <a:t>Una verdadero cristiano va a anunciar que Dios los persona porque tú eres signo de perdón. </a:t>
            </a:r>
          </a:p>
          <a:p>
            <a:r>
              <a:rPr lang="es-MX" dirty="0"/>
              <a:t>un verdadero cristiano va a anunciar lo que Dios ha hecho con él, porque lo va hacer con los demás lo mismo que el Señor ha hecho con él. </a:t>
            </a:r>
          </a:p>
          <a:p>
            <a:r>
              <a:rPr lang="es-MX" dirty="0"/>
              <a:t>Nadie da lo que no tiene. </a:t>
            </a:r>
          </a:p>
          <a:p>
            <a:pPr marL="0" indent="0">
              <a:buNone/>
            </a:pPr>
            <a:endParaRPr lang="es-MX" dirty="0"/>
          </a:p>
        </p:txBody>
      </p:sp>
    </p:spTree>
    <p:extLst>
      <p:ext uri="{BB962C8B-B14F-4D97-AF65-F5344CB8AC3E}">
        <p14:creationId xmlns:p14="http://schemas.microsoft.com/office/powerpoint/2010/main" val="422455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5415E43-3519-E16B-F6DC-27C8B9672FBF}"/>
              </a:ext>
            </a:extLst>
          </p:cNvPr>
          <p:cNvSpPr txBox="1"/>
          <p:nvPr/>
        </p:nvSpPr>
        <p:spPr>
          <a:xfrm>
            <a:off x="1565496" y="2066794"/>
            <a:ext cx="9061007" cy="2308324"/>
          </a:xfrm>
          <a:prstGeom prst="rect">
            <a:avLst/>
          </a:prstGeom>
          <a:noFill/>
        </p:spPr>
        <p:txBody>
          <a:bodyPr wrap="none" rtlCol="0">
            <a:spAutoFit/>
          </a:bodyPr>
          <a:lstStyle/>
          <a:p>
            <a:r>
              <a:rPr lang="es-MX" sz="7200" dirty="0"/>
              <a:t>Veamos qué propone </a:t>
            </a:r>
          </a:p>
          <a:p>
            <a:r>
              <a:rPr lang="es-MX" sz="7200" dirty="0"/>
              <a:t>la Iglesia al respecto…</a:t>
            </a:r>
          </a:p>
        </p:txBody>
      </p:sp>
    </p:spTree>
    <p:extLst>
      <p:ext uri="{BB962C8B-B14F-4D97-AF65-F5344CB8AC3E}">
        <p14:creationId xmlns:p14="http://schemas.microsoft.com/office/powerpoint/2010/main" val="2155906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49B7B-191D-B892-0974-59CF658C83C6}"/>
              </a:ext>
            </a:extLst>
          </p:cNvPr>
          <p:cNvSpPr>
            <a:spLocks noGrp="1"/>
          </p:cNvSpPr>
          <p:nvPr>
            <p:ph type="title"/>
          </p:nvPr>
        </p:nvSpPr>
        <p:spPr/>
        <p:txBody>
          <a:bodyPr>
            <a:normAutofit fontScale="90000"/>
          </a:bodyPr>
          <a:lstStyle/>
          <a:p>
            <a:pPr algn="ctr"/>
            <a:r>
              <a:rPr lang="es-ES_tradnl" kern="100" dirty="0">
                <a:effectLst/>
                <a:latin typeface="Aptos" panose="020B0004020202020204" pitchFamily="34" charset="0"/>
                <a:ea typeface="Aptos" panose="020B0004020202020204" pitchFamily="34" charset="0"/>
                <a:cs typeface="Arial" panose="020B0604020202020204" pitchFamily="34" charset="0"/>
              </a:rPr>
              <a:t>Veamos qué propone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b="1" kern="100" dirty="0">
                <a:effectLst/>
                <a:latin typeface="Aptos" panose="020B0004020202020204" pitchFamily="34" charset="0"/>
                <a:ea typeface="Aptos" panose="020B0004020202020204" pitchFamily="34" charset="0"/>
                <a:cs typeface="Arial" panose="020B0604020202020204" pitchFamily="34" charset="0"/>
              </a:rPr>
              <a:t>el Concilio Vaticano II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kern="100" dirty="0">
                <a:effectLst/>
                <a:latin typeface="Aptos" panose="020B0004020202020204" pitchFamily="34" charset="0"/>
                <a:ea typeface="Aptos" panose="020B0004020202020204" pitchFamily="34" charset="0"/>
                <a:cs typeface="Arial" panose="020B0604020202020204" pitchFamily="34" charset="0"/>
              </a:rPr>
              <a:t>al respecto:</a:t>
            </a:r>
            <a:endParaRPr lang="es-MX" dirty="0"/>
          </a:p>
        </p:txBody>
      </p:sp>
      <p:sp>
        <p:nvSpPr>
          <p:cNvPr id="3" name="Marcador de contenido 2">
            <a:extLst>
              <a:ext uri="{FF2B5EF4-FFF2-40B4-BE49-F238E27FC236}">
                <a16:creationId xmlns:a16="http://schemas.microsoft.com/office/drawing/2014/main" id="{BC90F4EC-C415-CE96-1409-5DF655B8F9CA}"/>
              </a:ext>
            </a:extLst>
          </p:cNvPr>
          <p:cNvSpPr>
            <a:spLocks noGrp="1"/>
          </p:cNvSpPr>
          <p:nvPr>
            <p:ph idx="1"/>
          </p:nvPr>
        </p:nvSpPr>
        <p:spPr/>
        <p:txBody>
          <a:bodyPr>
            <a:normAutofit/>
          </a:bodyPr>
          <a:lstStyle/>
          <a:p>
            <a:pPr marL="0" indent="0" algn="ctr">
              <a:buNone/>
            </a:pPr>
            <a:endParaRPr lang="es-ES_tradnl" sz="4000" kern="100" dirty="0">
              <a:effectLs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ES_tradnl" sz="4000" kern="100" dirty="0">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ANTE LA </a:t>
            </a:r>
            <a:r>
              <a:rPr lang="es-ES_tradnl" sz="40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DESACRALIZACIÓN</a:t>
            </a:r>
            <a:endParaRPr lang="es-MX" sz="40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ha respondido: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RENOVANDO LA LITURGIA</a:t>
            </a:r>
            <a:endParaRPr lang="es-MX"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MX" sz="4000" dirty="0"/>
          </a:p>
        </p:txBody>
      </p:sp>
      <p:sp>
        <p:nvSpPr>
          <p:cNvPr id="4" name="CuadroTexto 3">
            <a:extLst>
              <a:ext uri="{FF2B5EF4-FFF2-40B4-BE49-F238E27FC236}">
                <a16:creationId xmlns:a16="http://schemas.microsoft.com/office/drawing/2014/main" id="{41B96A78-6BC1-73F0-DEFB-9B9AA29D411F}"/>
              </a:ext>
            </a:extLst>
          </p:cNvPr>
          <p:cNvSpPr txBox="1"/>
          <p:nvPr/>
        </p:nvSpPr>
        <p:spPr>
          <a:xfrm>
            <a:off x="237993" y="0"/>
            <a:ext cx="2319699" cy="3108543"/>
          </a:xfrm>
          <a:prstGeom prst="rect">
            <a:avLst/>
          </a:prstGeom>
          <a:noFill/>
        </p:spPr>
        <p:txBody>
          <a:bodyPr wrap="square" rtlCol="0">
            <a:spAutoFit/>
          </a:bodyPr>
          <a:lstStyle/>
          <a:p>
            <a:r>
              <a:rPr lang="es-MX" sz="19600" b="1" dirty="0">
                <a:solidFill>
                  <a:srgbClr val="FF0000"/>
                </a:solidFill>
                <a:latin typeface="Arial Black" panose="020B0604020202020204" pitchFamily="34" charset="0"/>
                <a:cs typeface="Arial Black" panose="020B0604020202020204" pitchFamily="34" charset="0"/>
              </a:rPr>
              <a:t>1</a:t>
            </a:r>
          </a:p>
        </p:txBody>
      </p:sp>
    </p:spTree>
    <p:extLst>
      <p:ext uri="{BB962C8B-B14F-4D97-AF65-F5344CB8AC3E}">
        <p14:creationId xmlns:p14="http://schemas.microsoft.com/office/powerpoint/2010/main" val="2954092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BA8F8-F12F-0857-143D-E8D35AA7230A}"/>
              </a:ext>
            </a:extLst>
          </p:cNvPr>
          <p:cNvSpPr>
            <a:spLocks noGrp="1"/>
          </p:cNvSpPr>
          <p:nvPr>
            <p:ph type="title"/>
          </p:nvPr>
        </p:nvSpPr>
        <p:spPr/>
        <p:txBody>
          <a:bodyPr/>
          <a:lstStyle/>
          <a:p>
            <a:r>
              <a:rPr lang="es-MX" dirty="0"/>
              <a:t>RENOVANDO LA LITURGIA</a:t>
            </a:r>
          </a:p>
        </p:txBody>
      </p:sp>
      <p:sp>
        <p:nvSpPr>
          <p:cNvPr id="3" name="Marcador de contenido 2">
            <a:extLst>
              <a:ext uri="{FF2B5EF4-FFF2-40B4-BE49-F238E27FC236}">
                <a16:creationId xmlns:a16="http://schemas.microsoft.com/office/drawing/2014/main" id="{0E5FB505-8452-84F7-F278-A94051188127}"/>
              </a:ext>
            </a:extLst>
          </p:cNvPr>
          <p:cNvSpPr>
            <a:spLocks noGrp="1"/>
          </p:cNvSpPr>
          <p:nvPr>
            <p:ph idx="1"/>
          </p:nvPr>
        </p:nvSpPr>
        <p:spPr/>
        <p:txBody>
          <a:bodyPr>
            <a:noAutofit/>
          </a:bodyPr>
          <a:lstStyle/>
          <a:p>
            <a:pPr marL="342900" lvl="0" indent="-342900" algn="just">
              <a:buFont typeface="Symbol" pitchFamily="2" charset="2"/>
              <a:buChar char=""/>
            </a:pPr>
            <a:r>
              <a:rPr lang="es-ES_tradnl" kern="100" dirty="0">
                <a:effectLst/>
                <a:latin typeface="Aptos" panose="020B0004020202020204" pitchFamily="34" charset="0"/>
                <a:ea typeface="Aptos" panose="020B0004020202020204" pitchFamily="34" charset="0"/>
                <a:cs typeface="Arial" panose="020B0604020202020204" pitchFamily="34" charset="0"/>
              </a:rPr>
              <a:t>Los </a:t>
            </a:r>
            <a:r>
              <a:rPr lang="es-ES_tradnl" b="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sacramentos de la Iglesia ya no significan casi nada</a:t>
            </a:r>
            <a:r>
              <a:rPr lang="es-ES_tradnl"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 </a:t>
            </a:r>
            <a:r>
              <a:rPr lang="es-ES_tradnl" kern="100" dirty="0">
                <a:effectLst/>
                <a:latin typeface="Aptos" panose="020B0004020202020204" pitchFamily="34" charset="0"/>
                <a:ea typeface="Aptos" panose="020B0004020202020204" pitchFamily="34" charset="0"/>
                <a:cs typeface="Arial" panose="020B0604020202020204" pitchFamily="34" charset="0"/>
              </a:rPr>
              <a:t>para la inmensa mayoría de quienes aún participan en ellos. </a:t>
            </a:r>
            <a:r>
              <a:rPr lang="es-ES_tradnl" b="1" kern="100" dirty="0">
                <a:effectLst/>
                <a:latin typeface="Aptos" panose="020B0004020202020204" pitchFamily="34" charset="0"/>
                <a:ea typeface="Aptos" panose="020B0004020202020204" pitchFamily="34" charset="0"/>
                <a:cs typeface="Arial" panose="020B0604020202020204" pitchFamily="34" charset="0"/>
              </a:rPr>
              <a:t>Un signo que deja de significar ya no es un signo, sino un juego de magia</a:t>
            </a:r>
            <a:r>
              <a:rPr lang="es-ES_tradnl" kern="100" dirty="0">
                <a:effectLst/>
                <a:latin typeface="Aptos" panose="020B0004020202020204" pitchFamily="34" charset="0"/>
                <a:ea typeface="Aptos" panose="020B0004020202020204" pitchFamily="34" charset="0"/>
                <a:cs typeface="Arial" panose="020B0604020202020204" pitchFamily="34" charset="0"/>
              </a:rPr>
              <a:t>. </a:t>
            </a:r>
            <a:endParaRPr lang="es-MX"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kern="100" dirty="0">
                <a:effectLst/>
                <a:latin typeface="Aptos" panose="020B0004020202020204" pitchFamily="34" charset="0"/>
                <a:ea typeface="Aptos" panose="020B0004020202020204" pitchFamily="34" charset="0"/>
                <a:cs typeface="Arial" panose="020B0604020202020204" pitchFamily="34" charset="0"/>
              </a:rPr>
              <a:t>Para que puedan significar, los signos han de entenderse. La doctrina del </a:t>
            </a:r>
            <a:r>
              <a:rPr lang="es-ES_tradnl" i="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ex opere </a:t>
            </a:r>
            <a:r>
              <a:rPr lang="es-ES_tradnl" i="1" kern="100" dirty="0" err="1">
                <a:effectLst/>
                <a:highlight>
                  <a:srgbClr val="FFFF00"/>
                </a:highlight>
                <a:latin typeface="Aptos" panose="020B0004020202020204" pitchFamily="34" charset="0"/>
                <a:ea typeface="Aptos" panose="020B0004020202020204" pitchFamily="34" charset="0"/>
                <a:cs typeface="Arial" panose="020B0604020202020204" pitchFamily="34" charset="0"/>
              </a:rPr>
              <a:t>operato</a:t>
            </a:r>
            <a:r>
              <a:rPr lang="es-ES_tradnl" kern="100" dirty="0">
                <a:effectLst/>
                <a:latin typeface="Aptos" panose="020B0004020202020204" pitchFamily="34" charset="0"/>
                <a:ea typeface="Aptos" panose="020B0004020202020204" pitchFamily="34" charset="0"/>
                <a:cs typeface="Arial" panose="020B0604020202020204" pitchFamily="34" charset="0"/>
              </a:rPr>
              <a:t>, la que postula que el sacramento </a:t>
            </a:r>
            <a:r>
              <a:rPr lang="es-ES_tradnl" i="1" kern="100" dirty="0">
                <a:effectLst/>
                <a:latin typeface="Aptos" panose="020B0004020202020204" pitchFamily="34" charset="0"/>
                <a:ea typeface="Aptos" panose="020B0004020202020204" pitchFamily="34" charset="0"/>
                <a:cs typeface="Arial" panose="020B0604020202020204" pitchFamily="34" charset="0"/>
              </a:rPr>
              <a:t>actúa independientemente de la comprensión o apertura de quien lo recibe</a:t>
            </a:r>
            <a:r>
              <a:rPr lang="es-ES_tradnl" kern="100" dirty="0">
                <a:effectLst/>
                <a:latin typeface="Aptos" panose="020B0004020202020204" pitchFamily="34" charset="0"/>
                <a:ea typeface="Aptos" panose="020B0004020202020204" pitchFamily="34" charset="0"/>
                <a:cs typeface="Arial" panose="020B0604020202020204" pitchFamily="34" charset="0"/>
              </a:rPr>
              <a:t>, ha desvinculado al signo del sujeto y lo ha degenerado y cosificado. </a:t>
            </a:r>
            <a:r>
              <a:rPr lang="es-ES_tradnl"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Los sacramentos hay que entenderlos, al menos en alguna medida.</a:t>
            </a:r>
            <a:r>
              <a:rPr lang="es-ES_tradnl" kern="100" dirty="0">
                <a:effectLst/>
                <a:latin typeface="Aptos" panose="020B0004020202020204" pitchFamily="34" charset="0"/>
                <a:ea typeface="Aptos" panose="020B0004020202020204" pitchFamily="34" charset="0"/>
                <a:cs typeface="Arial" panose="020B0604020202020204" pitchFamily="34" charset="0"/>
              </a:rPr>
              <a:t> De lo contrario, </a:t>
            </a:r>
            <a:r>
              <a:rPr lang="es-ES_tradnl" b="1" kern="100" dirty="0">
                <a:effectLst/>
                <a:latin typeface="Aptos" panose="020B0004020202020204" pitchFamily="34" charset="0"/>
                <a:ea typeface="Aptos" panose="020B0004020202020204" pitchFamily="34" charset="0"/>
                <a:cs typeface="Arial" panose="020B0604020202020204" pitchFamily="34" charset="0"/>
              </a:rPr>
              <a:t>no </a:t>
            </a:r>
            <a:r>
              <a:rPr lang="es-ES_tradnl" b="1" kern="100" dirty="0" err="1">
                <a:effectLst/>
                <a:latin typeface="Aptos" panose="020B0004020202020204" pitchFamily="34" charset="0"/>
                <a:ea typeface="Aptos" panose="020B0004020202020204" pitchFamily="34" charset="0"/>
                <a:cs typeface="Arial" panose="020B0604020202020204" pitchFamily="34" charset="0"/>
              </a:rPr>
              <a:t>sacramentalizan</a:t>
            </a:r>
            <a:r>
              <a:rPr lang="es-ES_tradnl" b="1" kern="100" dirty="0">
                <a:effectLst/>
                <a:latin typeface="Aptos" panose="020B0004020202020204" pitchFamily="34" charset="0"/>
                <a:ea typeface="Aptos" panose="020B0004020202020204" pitchFamily="34" charset="0"/>
                <a:cs typeface="Arial" panose="020B0604020202020204" pitchFamily="34" charset="0"/>
              </a:rPr>
              <a:t> nada</a:t>
            </a:r>
            <a:r>
              <a:rPr lang="es-ES_tradnl" kern="100" dirty="0">
                <a:effectLst/>
                <a:latin typeface="Aptos" panose="020B0004020202020204" pitchFamily="34" charset="0"/>
                <a:ea typeface="Aptos" panose="020B0004020202020204" pitchFamily="34" charset="0"/>
                <a:cs typeface="Arial" panose="020B0604020202020204" pitchFamily="34" charset="0"/>
              </a:rPr>
              <a:t>, que es lo que sucede hoy en nuestros templos. </a:t>
            </a:r>
            <a:endParaRPr lang="es-MX"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262293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42BE7A-3551-4F4A-6591-DEB8FAE1F33E}"/>
              </a:ext>
            </a:extLst>
          </p:cNvPr>
          <p:cNvSpPr>
            <a:spLocks noGrp="1"/>
          </p:cNvSpPr>
          <p:nvPr>
            <p:ph idx="1"/>
          </p:nvPr>
        </p:nvSpPr>
        <p:spPr/>
        <p:txBody>
          <a:bodyPr>
            <a:normAutofit lnSpcReduction="10000"/>
          </a:bodyPr>
          <a:lstStyle/>
          <a:p>
            <a:pPr algn="just"/>
            <a:r>
              <a:rPr lang="es-ES_tradnl" sz="2800" kern="100" dirty="0">
                <a:effectLst/>
                <a:latin typeface="Aptos" panose="020B0004020202020204" pitchFamily="34" charset="0"/>
                <a:ea typeface="Aptos" panose="020B0004020202020204" pitchFamily="34" charset="0"/>
                <a:cs typeface="Arial" panose="020B0604020202020204" pitchFamily="34" charset="0"/>
              </a:rPr>
              <a:t>Pongamos el ejemplo de </a:t>
            </a:r>
            <a:r>
              <a:rPr lang="es-ES_tradnl" sz="2800" b="1" kern="100" dirty="0">
                <a:effectLst/>
                <a:latin typeface="Aptos" panose="020B0004020202020204" pitchFamily="34" charset="0"/>
                <a:ea typeface="Aptos" panose="020B0004020202020204" pitchFamily="34" charset="0"/>
                <a:cs typeface="Arial" panose="020B0604020202020204" pitchFamily="34" charset="0"/>
              </a:rPr>
              <a:t>la Eucaristía, cuyos símbolos son el pan y el vino</a:t>
            </a:r>
            <a:r>
              <a:rPr lang="es-ES_tradnl" sz="2800" kern="100" dirty="0">
                <a:effectLst/>
                <a:latin typeface="Aptos" panose="020B0004020202020204" pitchFamily="34" charset="0"/>
                <a:ea typeface="Aptos" panose="020B0004020202020204" pitchFamily="34" charset="0"/>
                <a:cs typeface="Arial" panose="020B0604020202020204" pitchFamily="34" charset="0"/>
              </a:rPr>
              <a:t>. Conscientemente significa a sabiendas de que no se trata solo de dar pan a los demás, sino de </a:t>
            </a:r>
            <a:r>
              <a:rPr lang="es-ES_tradnl" sz="28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ser pan para ellos, de convertirte en el alimento que alivia su necesidad</a:t>
            </a:r>
            <a:r>
              <a:rPr lang="es-ES_tradnl" sz="2800" kern="100" dirty="0">
                <a:effectLst/>
                <a:latin typeface="Aptos" panose="020B0004020202020204" pitchFamily="34" charset="0"/>
                <a:ea typeface="Aptos" panose="020B0004020202020204" pitchFamily="34" charset="0"/>
                <a:cs typeface="Arial" panose="020B0604020202020204" pitchFamily="34" charset="0"/>
              </a:rPr>
              <a:t>. </a:t>
            </a:r>
            <a:r>
              <a:rPr lang="es-ES_tradnl" sz="2800" b="1" kern="100" dirty="0">
                <a:effectLst/>
                <a:latin typeface="Aptos" panose="020B0004020202020204" pitchFamily="34" charset="0"/>
                <a:ea typeface="Aptos" panose="020B0004020202020204" pitchFamily="34" charset="0"/>
                <a:cs typeface="Arial" panose="020B0604020202020204" pitchFamily="34" charset="0"/>
              </a:rPr>
              <a:t>Comer de este Pan nos da fuerza para ser pan</a:t>
            </a:r>
            <a:r>
              <a:rPr lang="es-ES_tradnl" sz="2800" kern="100" dirty="0">
                <a:effectLst/>
                <a:latin typeface="Aptos" panose="020B0004020202020204" pitchFamily="34" charset="0"/>
                <a:ea typeface="Aptos" panose="020B0004020202020204" pitchFamily="34" charset="0"/>
                <a:cs typeface="Arial" panose="020B0604020202020204" pitchFamily="34" charset="0"/>
              </a:rPr>
              <a:t>. </a:t>
            </a:r>
          </a:p>
          <a:p>
            <a:pPr algn="just"/>
            <a:r>
              <a:rPr lang="es-ES_tradnl" sz="2800" kern="100" dirty="0">
                <a:effectLst/>
                <a:latin typeface="Aptos" panose="020B0004020202020204" pitchFamily="34" charset="0"/>
                <a:ea typeface="Aptos" panose="020B0004020202020204" pitchFamily="34" charset="0"/>
                <a:cs typeface="Arial" panose="020B0604020202020204" pitchFamily="34" charset="0"/>
              </a:rPr>
              <a:t>En esta misma línea, el signo no es simplemente el vino, sino el vino repartido y bebido. </a:t>
            </a:r>
            <a:r>
              <a:rPr lang="es-ES_tradnl" sz="2800" b="1" kern="100" dirty="0">
                <a:effectLst/>
                <a:latin typeface="Aptos" panose="020B0004020202020204" pitchFamily="34" charset="0"/>
                <a:ea typeface="Aptos" panose="020B0004020202020204" pitchFamily="34" charset="0"/>
                <a:cs typeface="Arial" panose="020B0604020202020204" pitchFamily="34" charset="0"/>
              </a:rPr>
              <a:t>Beber de este Vino nos posibilita ser vino para los demás</a:t>
            </a:r>
            <a:r>
              <a:rPr lang="es-ES_tradnl" sz="2800" kern="100" dirty="0">
                <a:effectLst/>
                <a:latin typeface="Aptos" panose="020B0004020202020204" pitchFamily="34" charset="0"/>
                <a:ea typeface="Aptos" panose="020B0004020202020204" pitchFamily="34" charset="0"/>
                <a:cs typeface="Arial" panose="020B0604020202020204" pitchFamily="34" charset="0"/>
              </a:rPr>
              <a:t>. Y el vino es la sangre, y Jesús</a:t>
            </a:r>
            <a:r>
              <a:rPr lang="es-ES_tradnl" kern="100" dirty="0">
                <a:latin typeface="Aptos" panose="020B0004020202020204" pitchFamily="34" charset="0"/>
                <a:ea typeface="Aptos" panose="020B0004020202020204" pitchFamily="34" charset="0"/>
                <a:cs typeface="Arial" panose="020B0604020202020204" pitchFamily="34" charset="0"/>
              </a:rPr>
              <a:t>, en la Última Cena dice: “sangre que se derrama”, </a:t>
            </a:r>
            <a:r>
              <a:rPr lang="es-ES_tradnl" sz="2800" kern="100" dirty="0">
                <a:effectLst/>
                <a:latin typeface="Aptos" panose="020B0004020202020204" pitchFamily="34" charset="0"/>
                <a:ea typeface="Aptos" panose="020B0004020202020204" pitchFamily="34" charset="0"/>
                <a:cs typeface="Arial" panose="020B0604020202020204" pitchFamily="34" charset="0"/>
              </a:rPr>
              <a:t>es decir, mi muerte da vida. Un cristiano al asumir el vino, asume la muerte de Cristo: asumo dar mi vida (renegar de mi mismo)  </a:t>
            </a:r>
            <a:r>
              <a:rPr lang="es-ES_tradnl" sz="28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ser la vida para los demás</a:t>
            </a:r>
            <a:r>
              <a:rPr lang="es-ES_tradnl" sz="2800" kern="100" dirty="0">
                <a:effectLst/>
                <a:latin typeface="Aptos" panose="020B0004020202020204" pitchFamily="34" charset="0"/>
                <a:ea typeface="Aptos" panose="020B0004020202020204" pitchFamily="34" charset="0"/>
                <a:cs typeface="Arial" panose="020B0604020202020204" pitchFamily="34" charset="0"/>
              </a:rPr>
              <a:t>.</a:t>
            </a:r>
            <a:endParaRPr lang="es-MX" sz="2800" kern="100" dirty="0">
              <a:effectLst/>
              <a:latin typeface="Aptos" panose="020B0004020202020204" pitchFamily="34" charset="0"/>
              <a:ea typeface="Aptos" panose="020B0004020202020204" pitchFamily="34" charset="0"/>
              <a:cs typeface="Arial" panose="020B0604020202020204" pitchFamily="34" charset="0"/>
            </a:endParaRPr>
          </a:p>
          <a:p>
            <a:pPr algn="just"/>
            <a:endParaRPr lang="es-MX" dirty="0"/>
          </a:p>
        </p:txBody>
      </p:sp>
    </p:spTree>
    <p:extLst>
      <p:ext uri="{BB962C8B-B14F-4D97-AF65-F5344CB8AC3E}">
        <p14:creationId xmlns:p14="http://schemas.microsoft.com/office/powerpoint/2010/main" val="280181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42BE7A-3551-4F4A-6591-DEB8FAE1F33E}"/>
              </a:ext>
            </a:extLst>
          </p:cNvPr>
          <p:cNvSpPr>
            <a:spLocks noGrp="1"/>
          </p:cNvSpPr>
          <p:nvPr>
            <p:ph idx="1"/>
          </p:nvPr>
        </p:nvSpPr>
        <p:spPr>
          <a:xfrm>
            <a:off x="838200" y="576943"/>
            <a:ext cx="10515600" cy="5600020"/>
          </a:xfrm>
        </p:spPr>
        <p:txBody>
          <a:bodyPr>
            <a:noAutofit/>
          </a:bodyPr>
          <a:lstStyle/>
          <a:p>
            <a:pPr marL="342900" lvl="0" indent="-342900" algn="just">
              <a:buFont typeface="Symbol" pitchFamily="2" charset="2"/>
              <a:buChar char=""/>
            </a:pPr>
            <a:r>
              <a:rPr lang="es-ES_tradnl" kern="100" dirty="0">
                <a:effectLst/>
                <a:latin typeface="Aptos" panose="020B0004020202020204" pitchFamily="34" charset="0"/>
                <a:ea typeface="Aptos" panose="020B0004020202020204" pitchFamily="34" charset="0"/>
                <a:cs typeface="Arial" panose="020B0604020202020204" pitchFamily="34" charset="0"/>
              </a:rPr>
              <a:t>La Iglesia en el Concilio Vaticano II escribió un documento llamado </a:t>
            </a:r>
            <a:r>
              <a:rPr lang="es-ES_tradnl" kern="100" dirty="0" err="1">
                <a:effectLst/>
                <a:highlight>
                  <a:srgbClr val="FFFF00"/>
                </a:highlight>
                <a:latin typeface="Aptos" panose="020B0004020202020204" pitchFamily="34" charset="0"/>
                <a:ea typeface="Aptos" panose="020B0004020202020204" pitchFamily="34" charset="0"/>
                <a:cs typeface="Arial" panose="020B0604020202020204" pitchFamily="34" charset="0"/>
              </a:rPr>
              <a:t>Sacrosanctum</a:t>
            </a:r>
            <a:r>
              <a:rPr lang="es-ES_tradnl"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 Concilium (SC) </a:t>
            </a:r>
            <a:r>
              <a:rPr lang="es-ES_tradnl" kern="100" dirty="0">
                <a:effectLst/>
                <a:latin typeface="Aptos" panose="020B0004020202020204" pitchFamily="34" charset="0"/>
                <a:ea typeface="Aptos" panose="020B0004020202020204" pitchFamily="34" charset="0"/>
                <a:cs typeface="Arial" panose="020B0604020202020204" pitchFamily="34" charset="0"/>
              </a:rPr>
              <a:t>en los números 36 y  54 dice </a:t>
            </a:r>
            <a:endParaRPr lang="es-MX" kern="100" dirty="0">
              <a:effectLst/>
              <a:latin typeface="Aptos" panose="020B0004020202020204" pitchFamily="34" charset="0"/>
              <a:ea typeface="Aptos" panose="020B0004020202020204" pitchFamily="34" charset="0"/>
              <a:cs typeface="Arial" panose="020B0604020202020204" pitchFamily="34" charset="0"/>
            </a:endParaRPr>
          </a:p>
          <a:p>
            <a:pPr marL="742950" lvl="1" indent="-285750" algn="just">
              <a:buFont typeface="Courier New" panose="02070309020205020404" pitchFamily="49" charset="0"/>
              <a:buChar char="o"/>
            </a:pPr>
            <a:r>
              <a:rPr lang="es-ES_tradnl" sz="2800" kern="100" dirty="0">
                <a:effectLst/>
                <a:latin typeface="Aptos" panose="020B0004020202020204" pitchFamily="34" charset="0"/>
                <a:ea typeface="Aptos" panose="020B0004020202020204" pitchFamily="34" charset="0"/>
                <a:cs typeface="Arial" panose="020B0604020202020204" pitchFamily="34" charset="0"/>
              </a:rPr>
              <a:t>que se conservará el uso de la lengua latina. Pero, como el uso de la lengua vernácula es muy útil para el pueblo en no pocas ocasiones,</a:t>
            </a:r>
            <a:r>
              <a:rPr lang="es-ES_tradnl" sz="2800" i="1" kern="100" dirty="0">
                <a:effectLst/>
                <a:latin typeface="Aptos" panose="020B0004020202020204" pitchFamily="34" charset="0"/>
                <a:ea typeface="Aptos" panose="020B0004020202020204" pitchFamily="34" charset="0"/>
                <a:cs typeface="Arial" panose="020B0604020202020204" pitchFamily="34" charset="0"/>
              </a:rPr>
              <a:t> tanto en la Misa como en la administración de los Sacramentos y en otras partes de la Liturgia, </a:t>
            </a:r>
            <a:r>
              <a:rPr lang="es-ES_tradnl" sz="2800" b="1" i="1" kern="100" dirty="0">
                <a:effectLst/>
                <a:latin typeface="Aptos" panose="020B0004020202020204" pitchFamily="34" charset="0"/>
                <a:ea typeface="Aptos" panose="020B0004020202020204" pitchFamily="34" charset="0"/>
                <a:cs typeface="Arial" panose="020B0604020202020204" pitchFamily="34" charset="0"/>
              </a:rPr>
              <a:t>se le podrá dar mayor cabida</a:t>
            </a:r>
            <a:r>
              <a:rPr lang="es-ES_tradnl" sz="2800" kern="100" dirty="0">
                <a:effectLst/>
                <a:latin typeface="Aptos" panose="020B0004020202020204" pitchFamily="34" charset="0"/>
                <a:ea typeface="Aptos" panose="020B0004020202020204" pitchFamily="34" charset="0"/>
                <a:cs typeface="Arial" panose="020B0604020202020204" pitchFamily="34" charset="0"/>
              </a:rPr>
              <a:t>. (</a:t>
            </a:r>
            <a:r>
              <a:rPr lang="es-ES_tradnl" sz="2800" kern="100" dirty="0" err="1">
                <a:effectLst/>
                <a:latin typeface="Aptos" panose="020B0004020202020204" pitchFamily="34" charset="0"/>
                <a:ea typeface="Aptos" panose="020B0004020202020204" pitchFamily="34" charset="0"/>
                <a:cs typeface="Arial" panose="020B0604020202020204" pitchFamily="34" charset="0"/>
              </a:rPr>
              <a:t>num</a:t>
            </a:r>
            <a:r>
              <a:rPr lang="es-ES_tradnl" sz="2800" kern="100" dirty="0">
                <a:effectLst/>
                <a:latin typeface="Aptos" panose="020B0004020202020204" pitchFamily="34" charset="0"/>
                <a:ea typeface="Aptos" panose="020B0004020202020204" pitchFamily="34" charset="0"/>
                <a:cs typeface="Arial" panose="020B0604020202020204" pitchFamily="34" charset="0"/>
              </a:rPr>
              <a:t> 36)</a:t>
            </a:r>
            <a:endParaRPr lang="es-MX" sz="2800" kern="100" dirty="0">
              <a:effectLst/>
              <a:latin typeface="Aptos" panose="020B0004020202020204" pitchFamily="34" charset="0"/>
              <a:ea typeface="Aptos" panose="020B0004020202020204" pitchFamily="34" charset="0"/>
              <a:cs typeface="Arial" panose="020B0604020202020204" pitchFamily="34" charset="0"/>
            </a:endParaRPr>
          </a:p>
          <a:p>
            <a:pPr marL="742950" lvl="1" indent="-285750" algn="just">
              <a:buFont typeface="Courier New" panose="02070309020205020404" pitchFamily="49" charset="0"/>
              <a:buChar char="o"/>
            </a:pPr>
            <a:r>
              <a:rPr lang="es-MX" sz="2800" i="1" kern="100" dirty="0">
                <a:effectLst/>
                <a:latin typeface="Aptos" panose="020B0004020202020204" pitchFamily="34" charset="0"/>
                <a:ea typeface="Aptos" panose="020B0004020202020204" pitchFamily="34" charset="0"/>
                <a:cs typeface="Arial" panose="020B0604020202020204" pitchFamily="34" charset="0"/>
              </a:rPr>
              <a:t>Procúrese, sin embargo, que los fieles sean capaces también de recitar o cantar juntos en latín las partes del ordinario de la Misa que les corresponde. </a:t>
            </a:r>
            <a:r>
              <a:rPr lang="es-MX" sz="2800" kern="100" dirty="0">
                <a:effectLst/>
                <a:latin typeface="Aptos" panose="020B0004020202020204" pitchFamily="34" charset="0"/>
                <a:ea typeface="Aptos" panose="020B0004020202020204" pitchFamily="34" charset="0"/>
                <a:cs typeface="Arial" panose="020B0604020202020204" pitchFamily="34" charset="0"/>
              </a:rPr>
              <a:t>(num 54)</a:t>
            </a:r>
          </a:p>
          <a:p>
            <a:pPr marL="285750" indent="-285750" algn="just">
              <a:buFont typeface="Courier New" panose="02070309020205020404" pitchFamily="49" charset="0"/>
              <a:buChar char="o"/>
            </a:pPr>
            <a:r>
              <a:rPr lang="es-MX" kern="100" dirty="0">
                <a:effectLst/>
                <a:latin typeface="Aptos" panose="020B0004020202020204" pitchFamily="34" charset="0"/>
                <a:ea typeface="Aptos" panose="020B0004020202020204" pitchFamily="34" charset="0"/>
                <a:cs typeface="Arial" panose="020B0604020202020204" pitchFamily="34" charset="0"/>
              </a:rPr>
              <a:t>Como podemos ver el Concilio Vaticano Iglesia hace un llamado para que la liturgia </a:t>
            </a:r>
            <a:r>
              <a:rPr lang="es-MX" b="1" kern="100" dirty="0">
                <a:effectLst/>
                <a:latin typeface="Aptos" panose="020B0004020202020204" pitchFamily="34" charset="0"/>
                <a:ea typeface="Aptos" panose="020B0004020202020204" pitchFamily="34" charset="0"/>
                <a:cs typeface="Arial" panose="020B0604020202020204" pitchFamily="34" charset="0"/>
              </a:rPr>
              <a:t>deje de ser un rito que nadie entiende a transformarlo en un rito que le hable a todos</a:t>
            </a:r>
            <a:r>
              <a:rPr lang="es-MX" kern="100" dirty="0">
                <a:effectLst/>
                <a:latin typeface="Aptos" panose="020B0004020202020204" pitchFamily="34" charset="0"/>
                <a:ea typeface="Aptos" panose="020B0004020202020204" pitchFamily="34" charset="0"/>
                <a:cs typeface="Arial" panose="020B0604020202020204" pitchFamily="34" charset="0"/>
              </a:rPr>
              <a:t>. </a:t>
            </a:r>
          </a:p>
        </p:txBody>
      </p:sp>
    </p:spTree>
    <p:extLst>
      <p:ext uri="{BB962C8B-B14F-4D97-AF65-F5344CB8AC3E}">
        <p14:creationId xmlns:p14="http://schemas.microsoft.com/office/powerpoint/2010/main" val="421978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42BE7A-3551-4F4A-6591-DEB8FAE1F33E}"/>
              </a:ext>
            </a:extLst>
          </p:cNvPr>
          <p:cNvSpPr>
            <a:spLocks noGrp="1"/>
          </p:cNvSpPr>
          <p:nvPr>
            <p:ph idx="1"/>
          </p:nvPr>
        </p:nvSpPr>
        <p:spPr>
          <a:xfrm>
            <a:off x="838200" y="576943"/>
            <a:ext cx="10515600" cy="5600020"/>
          </a:xfrm>
        </p:spPr>
        <p:txBody>
          <a:bodyPr>
            <a:noAutofit/>
          </a:bodyPr>
          <a:lstStyle/>
          <a:p>
            <a:pPr marL="342900" lvl="0" indent="-342900" algn="just">
              <a:buFont typeface="Symbol" pitchFamily="2" charset="2"/>
              <a:buChar char=""/>
            </a:pPr>
            <a:r>
              <a:rPr lang="es-MX" sz="3200" kern="100" dirty="0">
                <a:effectLst/>
                <a:latin typeface="Aptos" panose="020B0004020202020204" pitchFamily="34" charset="0"/>
                <a:ea typeface="Aptos" panose="020B0004020202020204" pitchFamily="34" charset="0"/>
                <a:cs typeface="Arial" panose="020B0604020202020204" pitchFamily="34" charset="0"/>
              </a:rPr>
              <a:t>Sin embargo, posterior al Concilio (en los años 70s) y hasta nuestros días, hay un considerable número de fieles que se niegan a este cambio. Este tipo de personas, </a:t>
            </a:r>
            <a:r>
              <a:rPr lang="es-MX" sz="3200" b="1" kern="100" dirty="0">
                <a:effectLst/>
                <a:latin typeface="Aptos" panose="020B0004020202020204" pitchFamily="34" charset="0"/>
                <a:ea typeface="Aptos" panose="020B0004020202020204" pitchFamily="34" charset="0"/>
                <a:cs typeface="Arial" panose="020B0604020202020204" pitchFamily="34" charset="0"/>
              </a:rPr>
              <a:t>ven la relación con Dios desde la religiosidad y consideran que los ritos son inamovibles</a:t>
            </a:r>
            <a:r>
              <a:rPr lang="es-MX" sz="3200" kern="100" dirty="0">
                <a:effectLst/>
                <a:latin typeface="Aptos" panose="020B0004020202020204" pitchFamily="34" charset="0"/>
                <a:ea typeface="Aptos" panose="020B0004020202020204" pitchFamily="34" charset="0"/>
                <a:cs typeface="Arial" panose="020B0604020202020204" pitchFamily="34" charset="0"/>
              </a:rPr>
              <a:t>. Para ellos que alguna cosa no cambie </a:t>
            </a:r>
            <a:r>
              <a:rPr lang="es-MX" sz="32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es la garantía de verdad de una cosa</a:t>
            </a:r>
            <a:r>
              <a:rPr lang="es-MX" sz="3200" kern="100" dirty="0">
                <a:effectLst/>
                <a:latin typeface="Aptos" panose="020B0004020202020204" pitchFamily="34" charset="0"/>
                <a:ea typeface="Aptos" panose="020B0004020202020204" pitchFamily="34" charset="0"/>
                <a:cs typeface="Arial" panose="020B0604020202020204" pitchFamily="34" charset="0"/>
              </a:rPr>
              <a:t>. Sin embargo, el Dios de la Escritura nunca es un Dios inamovible. Dios siempre está incitando el cambio. </a:t>
            </a:r>
          </a:p>
          <a:p>
            <a:pPr algn="just"/>
            <a:r>
              <a:rPr lang="es-MX" sz="3200" dirty="0">
                <a:effectLst/>
                <a:latin typeface="Aptos" panose="020B0004020202020204" pitchFamily="34" charset="0"/>
                <a:ea typeface="Aptos" panose="020B0004020202020204" pitchFamily="34" charset="0"/>
                <a:cs typeface="Arial" panose="020B0604020202020204" pitchFamily="34" charset="0"/>
              </a:rPr>
              <a:t>La liturgia, cambia de forma con el cambio de lenguaje y de la cultura de los pueblos.  </a:t>
            </a:r>
            <a:r>
              <a:rPr lang="es-MX" sz="3200" dirty="0">
                <a:effectLst/>
              </a:rPr>
              <a:t> </a:t>
            </a:r>
            <a:endParaRPr lang="es-MX" sz="32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496486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3A718-31AB-C068-2108-7B665FF1197E}"/>
            </a:ext>
          </a:extLst>
        </p:cNvPr>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35AAC92-B09A-7123-5D62-1DD962FB3483}"/>
              </a:ext>
            </a:extLst>
          </p:cNvPr>
          <p:cNvSpPr>
            <a:spLocks noGrp="1"/>
          </p:cNvSpPr>
          <p:nvPr>
            <p:ph idx="1"/>
          </p:nvPr>
        </p:nvSpPr>
        <p:spPr>
          <a:xfrm>
            <a:off x="838200" y="576943"/>
            <a:ext cx="10515600" cy="5600020"/>
          </a:xfrm>
        </p:spPr>
        <p:txBody>
          <a:bodyPr>
            <a:noAutofit/>
          </a:bodyPr>
          <a:lstStyle/>
          <a:p>
            <a:pPr marL="342900" lvl="0" indent="-342900" algn="just">
              <a:buFont typeface="Symbol" pitchFamily="2" charset="2"/>
              <a:buChar char=""/>
            </a:pPr>
            <a:r>
              <a:rPr lang="es-MX" sz="3200" kern="100" dirty="0">
                <a:effectLst/>
                <a:latin typeface="Aptos" panose="020B0004020202020204" pitchFamily="34" charset="0"/>
                <a:ea typeface="Aptos" panose="020B0004020202020204" pitchFamily="34" charset="0"/>
                <a:cs typeface="Arial" panose="020B0604020202020204" pitchFamily="34" charset="0"/>
              </a:rPr>
              <a:t>A esto hay que considerar que la mayoría de los sacerdotes de los años 70s no entendieron el Concilio ni los cambios que proponía y en el nombre del cambio llenaron de disparates a la Iglesia. </a:t>
            </a:r>
          </a:p>
          <a:p>
            <a:pPr marL="342900" lvl="0" indent="-342900" algn="just">
              <a:buFont typeface="Symbol" pitchFamily="2" charset="2"/>
              <a:buChar char=""/>
            </a:pPr>
            <a:r>
              <a:rPr lang="es-MX" sz="3200" kern="100" dirty="0">
                <a:latin typeface="Aptos" panose="020B0004020202020204" pitchFamily="34" charset="0"/>
                <a:ea typeface="Aptos" panose="020B0004020202020204" pitchFamily="34" charset="0"/>
                <a:cs typeface="Arial" panose="020B0604020202020204" pitchFamily="34" charset="0"/>
              </a:rPr>
              <a:t>El resultado de esos disparates los vemos hoy, sesenta años después, donde </a:t>
            </a:r>
            <a:r>
              <a:rPr lang="es-MX" sz="3200" kern="100" dirty="0">
                <a:highlight>
                  <a:srgbClr val="FFFF00"/>
                </a:highlight>
                <a:latin typeface="Aptos" panose="020B0004020202020204" pitchFamily="34" charset="0"/>
                <a:ea typeface="Aptos" panose="020B0004020202020204" pitchFamily="34" charset="0"/>
                <a:cs typeface="Arial" panose="020B0604020202020204" pitchFamily="34" charset="0"/>
              </a:rPr>
              <a:t>sigue prevaleciendo una Iglesia con religiosidad natural</a:t>
            </a:r>
            <a:r>
              <a:rPr lang="es-MX" sz="3200" kern="100" dirty="0">
                <a:latin typeface="Aptos" panose="020B0004020202020204" pitchFamily="34" charset="0"/>
                <a:ea typeface="Aptos" panose="020B0004020202020204" pitchFamily="34" charset="0"/>
                <a:cs typeface="Arial" panose="020B0604020202020204" pitchFamily="34" charset="0"/>
              </a:rPr>
              <a:t>, donde la gente </a:t>
            </a:r>
            <a:r>
              <a:rPr lang="es-MX" sz="3200" kern="100" dirty="0">
                <a:highlight>
                  <a:srgbClr val="FFFF00"/>
                </a:highlight>
                <a:latin typeface="Aptos" panose="020B0004020202020204" pitchFamily="34" charset="0"/>
                <a:ea typeface="Aptos" panose="020B0004020202020204" pitchFamily="34" charset="0"/>
                <a:cs typeface="Arial" panose="020B0604020202020204" pitchFamily="34" charset="0"/>
              </a:rPr>
              <a:t>no sabe ni cómo comportarse en Misa</a:t>
            </a:r>
            <a:r>
              <a:rPr lang="es-MX" sz="3200" kern="100" dirty="0">
                <a:latin typeface="Aptos" panose="020B0004020202020204" pitchFamily="34" charset="0"/>
                <a:ea typeface="Aptos" panose="020B0004020202020204" pitchFamily="34" charset="0"/>
                <a:cs typeface="Arial" panose="020B0604020202020204" pitchFamily="34" charset="0"/>
              </a:rPr>
              <a:t>, donde </a:t>
            </a:r>
            <a:r>
              <a:rPr lang="es-MX" sz="3200" kern="100" dirty="0">
                <a:highlight>
                  <a:srgbClr val="FFFF00"/>
                </a:highlight>
                <a:latin typeface="Aptos" panose="020B0004020202020204" pitchFamily="34" charset="0"/>
                <a:ea typeface="Aptos" panose="020B0004020202020204" pitchFamily="34" charset="0"/>
                <a:cs typeface="Arial" panose="020B0604020202020204" pitchFamily="34" charset="0"/>
              </a:rPr>
              <a:t>la liturgia ha sido vulgarizada</a:t>
            </a:r>
            <a:r>
              <a:rPr lang="es-MX" sz="3200" kern="100" dirty="0">
                <a:latin typeface="Aptos" panose="020B0004020202020204" pitchFamily="34" charset="0"/>
                <a:ea typeface="Aptos" panose="020B0004020202020204" pitchFamily="34" charset="0"/>
                <a:cs typeface="Arial" panose="020B0604020202020204" pitchFamily="34" charset="0"/>
              </a:rPr>
              <a:t> y donde </a:t>
            </a:r>
            <a:r>
              <a:rPr lang="es-MX" sz="3200" kern="100" dirty="0">
                <a:highlight>
                  <a:srgbClr val="FFFF00"/>
                </a:highlight>
                <a:latin typeface="Aptos" panose="020B0004020202020204" pitchFamily="34" charset="0"/>
                <a:ea typeface="Aptos" panose="020B0004020202020204" pitchFamily="34" charset="0"/>
                <a:cs typeface="Arial" panose="020B0604020202020204" pitchFamily="34" charset="0"/>
              </a:rPr>
              <a:t>muchísima gente se ha alejado </a:t>
            </a:r>
            <a:r>
              <a:rPr lang="es-MX" sz="3200" kern="100" dirty="0">
                <a:latin typeface="Aptos" panose="020B0004020202020204" pitchFamily="34" charset="0"/>
                <a:ea typeface="Aptos" panose="020B0004020202020204" pitchFamily="34" charset="0"/>
                <a:cs typeface="Arial" panose="020B0604020202020204" pitchFamily="34" charset="0"/>
              </a:rPr>
              <a:t>por no encontrar en las parroquias un testimonio creíble de Cristo. </a:t>
            </a:r>
            <a:endParaRPr lang="es-MX" sz="32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34854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49B7B-191D-B892-0974-59CF658C83C6}"/>
              </a:ext>
            </a:extLst>
          </p:cNvPr>
          <p:cNvSpPr>
            <a:spLocks noGrp="1"/>
          </p:cNvSpPr>
          <p:nvPr>
            <p:ph type="title"/>
          </p:nvPr>
        </p:nvSpPr>
        <p:spPr/>
        <p:txBody>
          <a:bodyPr>
            <a:normAutofit fontScale="90000"/>
          </a:bodyPr>
          <a:lstStyle/>
          <a:p>
            <a:pPr algn="ctr"/>
            <a:r>
              <a:rPr lang="es-ES_tradnl" kern="100" dirty="0">
                <a:effectLst/>
                <a:latin typeface="Aptos" panose="020B0004020202020204" pitchFamily="34" charset="0"/>
                <a:ea typeface="Aptos" panose="020B0004020202020204" pitchFamily="34" charset="0"/>
                <a:cs typeface="Arial" panose="020B0604020202020204" pitchFamily="34" charset="0"/>
              </a:rPr>
              <a:t>Veamos qué propone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b="1" kern="100" dirty="0">
                <a:effectLst/>
                <a:latin typeface="Aptos" panose="020B0004020202020204" pitchFamily="34" charset="0"/>
                <a:ea typeface="Aptos" panose="020B0004020202020204" pitchFamily="34" charset="0"/>
                <a:cs typeface="Arial" panose="020B0604020202020204" pitchFamily="34" charset="0"/>
              </a:rPr>
              <a:t>el Concilio Vaticano II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kern="100" dirty="0">
                <a:effectLst/>
                <a:latin typeface="Aptos" panose="020B0004020202020204" pitchFamily="34" charset="0"/>
                <a:ea typeface="Aptos" panose="020B0004020202020204" pitchFamily="34" charset="0"/>
                <a:cs typeface="Arial" panose="020B0604020202020204" pitchFamily="34" charset="0"/>
              </a:rPr>
              <a:t>al respecto:</a:t>
            </a:r>
            <a:endParaRPr lang="es-MX" dirty="0"/>
          </a:p>
        </p:txBody>
      </p:sp>
      <p:sp>
        <p:nvSpPr>
          <p:cNvPr id="3" name="Marcador de contenido 2">
            <a:extLst>
              <a:ext uri="{FF2B5EF4-FFF2-40B4-BE49-F238E27FC236}">
                <a16:creationId xmlns:a16="http://schemas.microsoft.com/office/drawing/2014/main" id="{BC90F4EC-C415-CE96-1409-5DF655B8F9CA}"/>
              </a:ext>
            </a:extLst>
          </p:cNvPr>
          <p:cNvSpPr>
            <a:spLocks noGrp="1"/>
          </p:cNvSpPr>
          <p:nvPr>
            <p:ph idx="1"/>
          </p:nvPr>
        </p:nvSpPr>
        <p:spPr/>
        <p:txBody>
          <a:bodyPr>
            <a:normAutofit/>
          </a:bodyPr>
          <a:lstStyle/>
          <a:p>
            <a:pPr marL="0" indent="0" algn="ctr">
              <a:buNone/>
            </a:pPr>
            <a:endParaRPr lang="es-ES_tradnl" sz="4000" kern="100" dirty="0">
              <a:effectLs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ES_tradnl" sz="4000" kern="100" dirty="0">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ANTE LA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DESCRISTIANIZACIÓN</a:t>
            </a:r>
            <a:r>
              <a:rPr lang="es-ES_tradnl" sz="4000" kern="100" dirty="0">
                <a:effectLst/>
                <a:latin typeface="Aptos" panose="020B0004020202020204" pitchFamily="34" charset="0"/>
                <a:ea typeface="Aptos" panose="020B0004020202020204" pitchFamily="34" charset="0"/>
                <a:cs typeface="Arial" panose="020B0604020202020204" pitchFamily="34" charset="0"/>
              </a:rPr>
              <a:t> PROVOCADA POR LA RELIGIOSIDAD POPULAR, </a:t>
            </a:r>
            <a:endParaRPr lang="es-MX" sz="4000" kern="100" dirty="0">
              <a:effectLst/>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ha respondido: </a:t>
            </a:r>
            <a:r>
              <a:rPr lang="es-ES_tradnl" sz="40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HA RENOVADO LA TEOLOGÍA</a:t>
            </a:r>
            <a:r>
              <a:rPr lang="es-ES_tradnl" sz="4000" kern="100" dirty="0">
                <a:effectLst/>
                <a:latin typeface="Aptos" panose="020B0004020202020204" pitchFamily="34" charset="0"/>
                <a:ea typeface="Aptos" panose="020B0004020202020204" pitchFamily="34" charset="0"/>
                <a:cs typeface="Arial" panose="020B0604020202020204" pitchFamily="34" charset="0"/>
              </a:rPr>
              <a:t>.</a:t>
            </a:r>
            <a:endParaRPr lang="es-MX" sz="4000" kern="100" dirty="0">
              <a:effectLs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MX" sz="4000" dirty="0"/>
          </a:p>
        </p:txBody>
      </p:sp>
      <p:sp>
        <p:nvSpPr>
          <p:cNvPr id="4" name="CuadroTexto 3">
            <a:extLst>
              <a:ext uri="{FF2B5EF4-FFF2-40B4-BE49-F238E27FC236}">
                <a16:creationId xmlns:a16="http://schemas.microsoft.com/office/drawing/2014/main" id="{00D84157-FC71-B75E-E245-923A8407D6BC}"/>
              </a:ext>
            </a:extLst>
          </p:cNvPr>
          <p:cNvSpPr txBox="1"/>
          <p:nvPr/>
        </p:nvSpPr>
        <p:spPr>
          <a:xfrm>
            <a:off x="237993" y="0"/>
            <a:ext cx="2319699" cy="3108543"/>
          </a:xfrm>
          <a:prstGeom prst="rect">
            <a:avLst/>
          </a:prstGeom>
          <a:noFill/>
        </p:spPr>
        <p:txBody>
          <a:bodyPr wrap="square" rtlCol="0">
            <a:spAutoFit/>
          </a:bodyPr>
          <a:lstStyle/>
          <a:p>
            <a:r>
              <a:rPr lang="es-MX" sz="19600" b="1" dirty="0">
                <a:solidFill>
                  <a:srgbClr val="FF0000"/>
                </a:solidFill>
                <a:latin typeface="Arial Black" panose="020B0604020202020204" pitchFamily="34" charset="0"/>
                <a:cs typeface="Arial Black" panose="020B0604020202020204" pitchFamily="34" charset="0"/>
              </a:rPr>
              <a:t>2</a:t>
            </a:r>
          </a:p>
        </p:txBody>
      </p:sp>
    </p:spTree>
    <p:extLst>
      <p:ext uri="{BB962C8B-B14F-4D97-AF65-F5344CB8AC3E}">
        <p14:creationId xmlns:p14="http://schemas.microsoft.com/office/powerpoint/2010/main" val="1836808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1B15D2-63CC-B787-5F79-3A492E77472C}"/>
              </a:ext>
            </a:extLst>
          </p:cNvPr>
          <p:cNvSpPr>
            <a:spLocks noGrp="1"/>
          </p:cNvSpPr>
          <p:nvPr>
            <p:ph type="title"/>
          </p:nvPr>
        </p:nvSpPr>
        <p:spPr/>
        <p:txBody>
          <a:bodyPr/>
          <a:lstStyle/>
          <a:p>
            <a:r>
              <a:rPr lang="es-MX" dirty="0"/>
              <a:t>RENOVANDO LA TEOLOGÍA</a:t>
            </a:r>
          </a:p>
        </p:txBody>
      </p:sp>
      <p:sp>
        <p:nvSpPr>
          <p:cNvPr id="3" name="Marcador de contenido 2">
            <a:extLst>
              <a:ext uri="{FF2B5EF4-FFF2-40B4-BE49-F238E27FC236}">
                <a16:creationId xmlns:a16="http://schemas.microsoft.com/office/drawing/2014/main" id="{7ECD94D5-A797-4C80-866D-AF899406EA3F}"/>
              </a:ext>
            </a:extLst>
          </p:cNvPr>
          <p:cNvSpPr>
            <a:spLocks noGrp="1"/>
          </p:cNvSpPr>
          <p:nvPr>
            <p:ph idx="1"/>
          </p:nvPr>
        </p:nvSpPr>
        <p:spPr/>
        <p:txBody>
          <a:bodyPr>
            <a:normAutofit/>
          </a:bodyPr>
          <a:lstStyle/>
          <a:p>
            <a:pPr marL="342900" lvl="0" indent="-342900">
              <a:buFont typeface="Symbol" pitchFamily="2" charset="2"/>
              <a:buChar char=""/>
            </a:pPr>
            <a:r>
              <a:rPr lang="es-ES_tradnl" sz="4000" kern="100" dirty="0">
                <a:effectLst/>
                <a:latin typeface="Aptos" panose="020B0004020202020204" pitchFamily="34" charset="0"/>
                <a:ea typeface="Aptos" panose="020B0004020202020204" pitchFamily="34" charset="0"/>
                <a:cs typeface="Arial" panose="020B0604020202020204" pitchFamily="34" charset="0"/>
              </a:rPr>
              <a:t>Se ha vuelto a poner en el centro el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misterio pascual de Cristo</a:t>
            </a:r>
            <a:r>
              <a:rPr lang="es-ES_tradnl" sz="4000" kern="100" dirty="0">
                <a:effectLst/>
                <a:latin typeface="Aptos" panose="020B0004020202020204" pitchFamily="34" charset="0"/>
                <a:ea typeface="Aptos" panose="020B0004020202020204" pitchFamily="34" charset="0"/>
                <a:cs typeface="Arial" panose="020B0604020202020204" pitchFamily="34" charset="0"/>
              </a:rPr>
              <a:t>. </a:t>
            </a:r>
            <a:endParaRPr lang="es-MX" sz="4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buFont typeface="Symbol" pitchFamily="2" charset="2"/>
              <a:buChar char=""/>
            </a:pPr>
            <a:r>
              <a:rPr lang="es-ES_tradnl" sz="4000" kern="100" dirty="0">
                <a:effectLst/>
                <a:latin typeface="Aptos" panose="020B0004020202020204" pitchFamily="34" charset="0"/>
                <a:ea typeface="Aptos" panose="020B0004020202020204" pitchFamily="34" charset="0"/>
                <a:cs typeface="Arial" panose="020B0604020202020204" pitchFamily="34" charset="0"/>
              </a:rPr>
              <a:t>Se ha propiciado el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catecumenado</a:t>
            </a:r>
            <a:r>
              <a:rPr lang="es-ES_tradnl" sz="4000" kern="100" dirty="0">
                <a:effectLst/>
                <a:latin typeface="Aptos" panose="020B0004020202020204" pitchFamily="34" charset="0"/>
                <a:ea typeface="Aptos" panose="020B0004020202020204" pitchFamily="34" charset="0"/>
                <a:cs typeface="Arial" panose="020B0604020202020204" pitchFamily="34" charset="0"/>
              </a:rPr>
              <a:t> de adultos</a:t>
            </a:r>
            <a:endParaRPr lang="es-MX" sz="4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buFont typeface="Symbol" pitchFamily="2" charset="2"/>
              <a:buChar char=""/>
            </a:pPr>
            <a:r>
              <a:rPr lang="es-ES_tradnl" sz="4000" kern="100" dirty="0">
                <a:effectLst/>
                <a:latin typeface="Aptos" panose="020B0004020202020204" pitchFamily="34" charset="0"/>
                <a:ea typeface="Aptos" panose="020B0004020202020204" pitchFamily="34" charset="0"/>
                <a:cs typeface="Arial" panose="020B0604020202020204" pitchFamily="34" charset="0"/>
              </a:rPr>
              <a:t>Y se ha apostado por una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evangelización</a:t>
            </a:r>
            <a:r>
              <a:rPr lang="es-ES_tradnl" sz="4000" kern="100" dirty="0">
                <a:effectLst/>
                <a:latin typeface="Aptos" panose="020B0004020202020204" pitchFamily="34" charset="0"/>
                <a:ea typeface="Aptos" panose="020B0004020202020204" pitchFamily="34" charset="0"/>
                <a:cs typeface="Arial" panose="020B0604020202020204" pitchFamily="34" charset="0"/>
              </a:rPr>
              <a:t> real que transforme el corazón de las personas. </a:t>
            </a:r>
            <a:endParaRPr lang="es-MX" sz="4000" kern="100" dirty="0">
              <a:effectLst/>
              <a:latin typeface="Aptos" panose="020B0004020202020204" pitchFamily="34" charset="0"/>
              <a:ea typeface="Aptos" panose="020B0004020202020204" pitchFamily="34" charset="0"/>
              <a:cs typeface="Arial" panose="020B0604020202020204" pitchFamily="34" charset="0"/>
            </a:endParaRPr>
          </a:p>
          <a:p>
            <a:endParaRPr lang="es-MX" sz="4000" dirty="0"/>
          </a:p>
        </p:txBody>
      </p:sp>
    </p:spTree>
    <p:extLst>
      <p:ext uri="{BB962C8B-B14F-4D97-AF65-F5344CB8AC3E}">
        <p14:creationId xmlns:p14="http://schemas.microsoft.com/office/powerpoint/2010/main" val="45128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A3ADD71F-87AF-CFA3-3C45-3539B096B63A}"/>
              </a:ext>
            </a:extLst>
          </p:cNvPr>
          <p:cNvPicPr>
            <a:picLocks noChangeAspect="1"/>
          </p:cNvPicPr>
          <p:nvPr/>
        </p:nvPicPr>
        <p:blipFill>
          <a:blip r:embed="rId2"/>
          <a:stretch>
            <a:fillRect/>
          </a:stretch>
        </p:blipFill>
        <p:spPr>
          <a:xfrm>
            <a:off x="542925" y="1576727"/>
            <a:ext cx="2957513" cy="5281273"/>
          </a:xfrm>
          <a:prstGeom prst="rect">
            <a:avLst/>
          </a:prstGeom>
        </p:spPr>
      </p:pic>
      <p:sp>
        <p:nvSpPr>
          <p:cNvPr id="3" name="Título 1">
            <a:extLst>
              <a:ext uri="{FF2B5EF4-FFF2-40B4-BE49-F238E27FC236}">
                <a16:creationId xmlns:a16="http://schemas.microsoft.com/office/drawing/2014/main" id="{27F861EB-0AFE-2F6C-99A9-000E3B92DF82}"/>
              </a:ext>
            </a:extLst>
          </p:cNvPr>
          <p:cNvSpPr txBox="1">
            <a:spLocks/>
          </p:cNvSpPr>
          <p:nvPr/>
        </p:nvSpPr>
        <p:spPr>
          <a:xfrm>
            <a:off x="2352675" y="3179762"/>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_tradnl" sz="6000" b="1">
                <a:latin typeface="Aptos" panose="020B0004020202020204" pitchFamily="34" charset="0"/>
                <a:ea typeface="Aptos" panose="020B0004020202020204" pitchFamily="34" charset="0"/>
                <a:cs typeface="Arial" panose="020B0604020202020204" pitchFamily="34" charset="0"/>
              </a:rPr>
              <a:t>CRISIS DE FE</a:t>
            </a:r>
            <a:r>
              <a:rPr lang="es-MX" sz="6000"/>
              <a:t> </a:t>
            </a:r>
            <a:endParaRPr lang="es-MX" sz="6000" dirty="0"/>
          </a:p>
        </p:txBody>
      </p:sp>
      <p:sp>
        <p:nvSpPr>
          <p:cNvPr id="4" name="CuadroTexto 3">
            <a:extLst>
              <a:ext uri="{FF2B5EF4-FFF2-40B4-BE49-F238E27FC236}">
                <a16:creationId xmlns:a16="http://schemas.microsoft.com/office/drawing/2014/main" id="{E6F2CDBE-DFF6-ABC3-596B-86C2F94D182D}"/>
              </a:ext>
            </a:extLst>
          </p:cNvPr>
          <p:cNvSpPr txBox="1"/>
          <p:nvPr/>
        </p:nvSpPr>
        <p:spPr>
          <a:xfrm>
            <a:off x="5167574" y="2634772"/>
            <a:ext cx="2083263" cy="646331"/>
          </a:xfrm>
          <a:prstGeom prst="rect">
            <a:avLst/>
          </a:prstGeom>
          <a:noFill/>
        </p:spPr>
        <p:txBody>
          <a:bodyPr wrap="none" rtlCol="0">
            <a:spAutoFit/>
          </a:bodyPr>
          <a:lstStyle/>
          <a:p>
            <a:r>
              <a:rPr lang="es-MX" sz="3600" dirty="0">
                <a:solidFill>
                  <a:srgbClr val="FF0000"/>
                </a:solidFill>
              </a:rPr>
              <a:t>3ª PLAGA</a:t>
            </a:r>
          </a:p>
        </p:txBody>
      </p:sp>
    </p:spTree>
    <p:extLst>
      <p:ext uri="{BB962C8B-B14F-4D97-AF65-F5344CB8AC3E}">
        <p14:creationId xmlns:p14="http://schemas.microsoft.com/office/powerpoint/2010/main" val="2376665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5BCCB6-FE95-65E5-1AE1-DB3ADB172B6D}"/>
              </a:ext>
            </a:extLst>
          </p:cNvPr>
          <p:cNvSpPr>
            <a:spLocks noGrp="1"/>
          </p:cNvSpPr>
          <p:nvPr>
            <p:ph type="title"/>
          </p:nvPr>
        </p:nvSpPr>
        <p:spPr/>
        <p:txBody>
          <a:bodyPr/>
          <a:lstStyle/>
          <a:p>
            <a:r>
              <a:rPr lang="es-MX" dirty="0"/>
              <a:t>RENOVANDO LA TEOLOGÍA</a:t>
            </a:r>
          </a:p>
        </p:txBody>
      </p:sp>
      <p:sp>
        <p:nvSpPr>
          <p:cNvPr id="3" name="Marcador de contenido 2">
            <a:extLst>
              <a:ext uri="{FF2B5EF4-FFF2-40B4-BE49-F238E27FC236}">
                <a16:creationId xmlns:a16="http://schemas.microsoft.com/office/drawing/2014/main" id="{D4536929-4B96-C1CE-1EB5-432AD5DE759E}"/>
              </a:ext>
            </a:extLst>
          </p:cNvPr>
          <p:cNvSpPr>
            <a:spLocks noGrp="1"/>
          </p:cNvSpPr>
          <p:nvPr>
            <p:ph idx="1"/>
          </p:nvPr>
        </p:nvSpPr>
        <p:spPr/>
        <p:txBody>
          <a:bodyPr/>
          <a:lstStyle/>
          <a:p>
            <a:r>
              <a:rPr lang="es-MX" dirty="0"/>
              <a:t>El catecumenado post-bautismal hace que cada persona viva su propia pascua personal. Tiene que experimentar que siguiendo los principios de Jesús pasa de la muerte a la vida.</a:t>
            </a:r>
          </a:p>
          <a:p>
            <a:r>
              <a:rPr lang="es-MX" dirty="0"/>
              <a:t>Es una experiencia personal, no son conceptos intelectuales. </a:t>
            </a:r>
          </a:p>
          <a:p>
            <a:r>
              <a:rPr lang="es-MX" dirty="0"/>
              <a:t>En nuestra arquidiócesis se porpuso que la puerta de entrada a los grupos apostólicos tenía que ser el CEFALAE y la gran mayoría de fieles (inlcuso los que preparan a los sacramentos) jamás lo han cursado. </a:t>
            </a:r>
          </a:p>
          <a:p>
            <a:endParaRPr lang="es-MX" dirty="0"/>
          </a:p>
        </p:txBody>
      </p:sp>
    </p:spTree>
    <p:extLst>
      <p:ext uri="{BB962C8B-B14F-4D97-AF65-F5344CB8AC3E}">
        <p14:creationId xmlns:p14="http://schemas.microsoft.com/office/powerpoint/2010/main" val="2480149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C49B7B-191D-B892-0974-59CF658C83C6}"/>
              </a:ext>
            </a:extLst>
          </p:cNvPr>
          <p:cNvSpPr>
            <a:spLocks noGrp="1"/>
          </p:cNvSpPr>
          <p:nvPr>
            <p:ph type="title"/>
          </p:nvPr>
        </p:nvSpPr>
        <p:spPr>
          <a:xfrm>
            <a:off x="1001039" y="377651"/>
            <a:ext cx="10515600" cy="1325563"/>
          </a:xfrm>
        </p:spPr>
        <p:txBody>
          <a:bodyPr>
            <a:normAutofit fontScale="90000"/>
          </a:bodyPr>
          <a:lstStyle/>
          <a:p>
            <a:pPr algn="ctr"/>
            <a:r>
              <a:rPr lang="es-ES_tradnl" kern="100" dirty="0">
                <a:effectLst/>
                <a:latin typeface="Aptos" panose="020B0004020202020204" pitchFamily="34" charset="0"/>
                <a:ea typeface="Aptos" panose="020B0004020202020204" pitchFamily="34" charset="0"/>
                <a:cs typeface="Arial" panose="020B0604020202020204" pitchFamily="34" charset="0"/>
              </a:rPr>
              <a:t>Veamos qué propone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kern="100" dirty="0">
                <a:effectLst/>
                <a:latin typeface="Aptos" panose="020B0004020202020204" pitchFamily="34" charset="0"/>
                <a:ea typeface="Aptos" panose="020B0004020202020204" pitchFamily="34" charset="0"/>
                <a:cs typeface="Arial" panose="020B0604020202020204" pitchFamily="34" charset="0"/>
              </a:rPr>
              <a:t>el Concilio Vaticano II </a:t>
            </a:r>
            <a:br>
              <a:rPr lang="es-ES_tradnl" kern="100" dirty="0">
                <a:effectLst/>
                <a:latin typeface="Aptos" panose="020B0004020202020204" pitchFamily="34" charset="0"/>
                <a:ea typeface="Aptos" panose="020B0004020202020204" pitchFamily="34" charset="0"/>
                <a:cs typeface="Arial" panose="020B0604020202020204" pitchFamily="34" charset="0"/>
              </a:rPr>
            </a:br>
            <a:r>
              <a:rPr lang="es-ES_tradnl" kern="100" dirty="0">
                <a:effectLst/>
                <a:latin typeface="Aptos" panose="020B0004020202020204" pitchFamily="34" charset="0"/>
                <a:ea typeface="Aptos" panose="020B0004020202020204" pitchFamily="34" charset="0"/>
                <a:cs typeface="Arial" panose="020B0604020202020204" pitchFamily="34" charset="0"/>
              </a:rPr>
              <a:t>al respecto:</a:t>
            </a:r>
            <a:endParaRPr lang="es-MX" dirty="0"/>
          </a:p>
        </p:txBody>
      </p:sp>
      <p:sp>
        <p:nvSpPr>
          <p:cNvPr id="3" name="Marcador de contenido 2">
            <a:extLst>
              <a:ext uri="{FF2B5EF4-FFF2-40B4-BE49-F238E27FC236}">
                <a16:creationId xmlns:a16="http://schemas.microsoft.com/office/drawing/2014/main" id="{BC90F4EC-C415-CE96-1409-5DF655B8F9CA}"/>
              </a:ext>
            </a:extLst>
          </p:cNvPr>
          <p:cNvSpPr>
            <a:spLocks noGrp="1"/>
          </p:cNvSpPr>
          <p:nvPr>
            <p:ph idx="1"/>
          </p:nvPr>
        </p:nvSpPr>
        <p:spPr/>
        <p:txBody>
          <a:bodyPr>
            <a:normAutofit/>
          </a:bodyPr>
          <a:lstStyle/>
          <a:p>
            <a:pPr marL="0" indent="0" algn="ctr">
              <a:buNone/>
            </a:pPr>
            <a:endParaRPr lang="es-ES_tradnl" sz="4000" kern="100" dirty="0">
              <a:effectLs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ES_tradnl" sz="4000" kern="100" dirty="0">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ANTE LA </a:t>
            </a:r>
            <a:r>
              <a:rPr lang="es-ES_tradnl"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CRISIS DE FE</a:t>
            </a:r>
            <a:endParaRPr lang="es-MX" sz="4000" kern="100" dirty="0">
              <a:effectLst/>
              <a:highlight>
                <a:srgbClr val="FFFF00"/>
              </a:highlight>
              <a:latin typeface="Aptos" panose="020B0004020202020204" pitchFamily="34" charset="0"/>
              <a:ea typeface="Aptos" panose="020B0004020202020204" pitchFamily="34" charset="0"/>
              <a:cs typeface="Arial" panose="020B0604020202020204" pitchFamily="34" charset="0"/>
            </a:endParaRPr>
          </a:p>
          <a:p>
            <a:pPr marL="0" indent="0" algn="ctr">
              <a:buNone/>
            </a:pPr>
            <a:r>
              <a:rPr lang="es-ES_tradnl" sz="4000" kern="100" dirty="0">
                <a:effectLst/>
                <a:latin typeface="Aptos" panose="020B0004020202020204" pitchFamily="34" charset="0"/>
                <a:ea typeface="Aptos" panose="020B0004020202020204" pitchFamily="34" charset="0"/>
                <a:cs typeface="Arial" panose="020B0604020202020204" pitchFamily="34" charset="0"/>
              </a:rPr>
              <a:t>ha respondido: </a:t>
            </a:r>
            <a:r>
              <a:rPr lang="es-ES_tradnl" sz="40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ECUMENISMO</a:t>
            </a:r>
            <a:endParaRPr lang="es-MX" sz="4000"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marL="0" indent="0" algn="ctr">
              <a:buNone/>
            </a:pPr>
            <a:endParaRPr lang="es-MX" sz="4000" dirty="0"/>
          </a:p>
        </p:txBody>
      </p:sp>
      <p:sp>
        <p:nvSpPr>
          <p:cNvPr id="4" name="CuadroTexto 3">
            <a:extLst>
              <a:ext uri="{FF2B5EF4-FFF2-40B4-BE49-F238E27FC236}">
                <a16:creationId xmlns:a16="http://schemas.microsoft.com/office/drawing/2014/main" id="{EE6EA3BB-D412-54E3-D485-D9A834735B5C}"/>
              </a:ext>
            </a:extLst>
          </p:cNvPr>
          <p:cNvSpPr txBox="1"/>
          <p:nvPr/>
        </p:nvSpPr>
        <p:spPr>
          <a:xfrm>
            <a:off x="237993" y="0"/>
            <a:ext cx="2319699" cy="3108543"/>
          </a:xfrm>
          <a:prstGeom prst="rect">
            <a:avLst/>
          </a:prstGeom>
          <a:noFill/>
        </p:spPr>
        <p:txBody>
          <a:bodyPr wrap="square" rtlCol="0">
            <a:spAutoFit/>
          </a:bodyPr>
          <a:lstStyle/>
          <a:p>
            <a:r>
              <a:rPr lang="es-MX" sz="19600" b="1" dirty="0">
                <a:solidFill>
                  <a:srgbClr val="FF0000"/>
                </a:solidFill>
                <a:latin typeface="Arial Black" panose="020B0604020202020204" pitchFamily="34" charset="0"/>
                <a:cs typeface="Arial Black" panose="020B0604020202020204" pitchFamily="34" charset="0"/>
              </a:rPr>
              <a:t>3</a:t>
            </a:r>
          </a:p>
        </p:txBody>
      </p:sp>
    </p:spTree>
    <p:extLst>
      <p:ext uri="{BB962C8B-B14F-4D97-AF65-F5344CB8AC3E}">
        <p14:creationId xmlns:p14="http://schemas.microsoft.com/office/powerpoint/2010/main" val="405274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9606C80-F02C-A989-E17C-FAA6276BB344}"/>
              </a:ext>
            </a:extLst>
          </p:cNvPr>
          <p:cNvSpPr>
            <a:spLocks noGrp="1"/>
          </p:cNvSpPr>
          <p:nvPr>
            <p:ph idx="1"/>
          </p:nvPr>
        </p:nvSpPr>
        <p:spPr>
          <a:xfrm>
            <a:off x="838200" y="1675312"/>
            <a:ext cx="10515600" cy="4351338"/>
          </a:xfrm>
        </p:spPr>
        <p:txBody>
          <a:bodyPr>
            <a:normAutofit fontScale="92500" lnSpcReduction="20000"/>
          </a:bodyPr>
          <a:lstStyle/>
          <a:p>
            <a:pPr marL="342900" lvl="0" indent="-342900" algn="just">
              <a:buFont typeface="Symbol" pitchFamily="2" charset="2"/>
              <a:buChar char=""/>
            </a:pPr>
            <a:r>
              <a:rPr lang="es-ES_tradnl" sz="3200" kern="100" dirty="0">
                <a:effectLst/>
                <a:latin typeface="Aptos" panose="020B0004020202020204" pitchFamily="34" charset="0"/>
                <a:ea typeface="Aptos" panose="020B0004020202020204" pitchFamily="34" charset="0"/>
                <a:cs typeface="Arial" panose="020B0604020202020204" pitchFamily="34" charset="0"/>
              </a:rPr>
              <a:t>No se puede ser signo de unidad si uno propicia la división. Por ello, la Iglesia llamó al ecumenismo. </a:t>
            </a:r>
            <a:endParaRPr lang="es-MX" sz="32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3200" kern="100" dirty="0">
                <a:effectLst/>
                <a:latin typeface="Aptos" panose="020B0004020202020204" pitchFamily="34" charset="0"/>
                <a:ea typeface="Aptos" panose="020B0004020202020204" pitchFamily="34" charset="0"/>
                <a:cs typeface="Arial" panose="020B0604020202020204" pitchFamily="34" charset="0"/>
              </a:rPr>
              <a:t>El catecumenado debe propiciar en los fieles tener muy clara que deben trabajar por la unidad y por vivir el amor al estilo de la Cruz. </a:t>
            </a:r>
          </a:p>
          <a:p>
            <a:pPr marL="342900" lvl="0" indent="-342900" algn="just">
              <a:buFont typeface="Symbol" pitchFamily="2" charset="2"/>
              <a:buChar char=""/>
            </a:pPr>
            <a:r>
              <a:rPr lang="es-ES_tradnl" sz="3200" kern="100" dirty="0">
                <a:latin typeface="Aptos" panose="020B0004020202020204" pitchFamily="34" charset="0"/>
                <a:ea typeface="Aptos" panose="020B0004020202020204" pitchFamily="34" charset="0"/>
                <a:cs typeface="Arial" panose="020B0604020202020204" pitchFamily="34" charset="0"/>
              </a:rPr>
              <a:t>La Iglesia, después del Concilio, </a:t>
            </a:r>
            <a:r>
              <a:rPr lang="es-ES_tradnl" sz="3200" b="1" kern="100" dirty="0">
                <a:latin typeface="Aptos" panose="020B0004020202020204" pitchFamily="34" charset="0"/>
                <a:ea typeface="Aptos" panose="020B0004020202020204" pitchFamily="34" charset="0"/>
                <a:cs typeface="Arial" panose="020B0604020202020204" pitchFamily="34" charset="0"/>
              </a:rPr>
              <a:t>quitó de todos los planes de estudio de teología la materia de Apologética </a:t>
            </a:r>
            <a:r>
              <a:rPr lang="es-ES_tradnl" sz="3200" kern="100" dirty="0">
                <a:latin typeface="Aptos" panose="020B0004020202020204" pitchFamily="34" charset="0"/>
                <a:ea typeface="Aptos" panose="020B0004020202020204" pitchFamily="34" charset="0"/>
                <a:cs typeface="Arial" panose="020B0604020202020204" pitchFamily="34" charset="0"/>
              </a:rPr>
              <a:t>(o defensa contra las otras religiones y formas de pensamiento), en vez de eso propuso otra materia: </a:t>
            </a:r>
            <a:r>
              <a:rPr lang="es-ES_tradnl" sz="3200" b="1" kern="100" dirty="0">
                <a:latin typeface="Aptos" panose="020B0004020202020204" pitchFamily="34" charset="0"/>
                <a:ea typeface="Aptos" panose="020B0004020202020204" pitchFamily="34" charset="0"/>
                <a:cs typeface="Arial" panose="020B0604020202020204" pitchFamily="34" charset="0"/>
              </a:rPr>
              <a:t>Teología Fundamental </a:t>
            </a:r>
            <a:r>
              <a:rPr lang="es-ES_tradnl" sz="3200" kern="100" dirty="0">
                <a:latin typeface="Aptos" panose="020B0004020202020204" pitchFamily="34" charset="0"/>
                <a:ea typeface="Aptos" panose="020B0004020202020204" pitchFamily="34" charset="0"/>
                <a:cs typeface="Arial" panose="020B0604020202020204" pitchFamily="34" charset="0"/>
              </a:rPr>
              <a:t>que no busca defender a la Iglesia sino motivar el diálogo. </a:t>
            </a:r>
            <a:endParaRPr lang="es-MX" sz="3200" kern="100" dirty="0">
              <a:effectLst/>
              <a:latin typeface="Aptos" panose="020B0004020202020204" pitchFamily="34" charset="0"/>
              <a:ea typeface="Aptos" panose="020B0004020202020204" pitchFamily="34" charset="0"/>
              <a:cs typeface="Arial" panose="020B0604020202020204" pitchFamily="34" charset="0"/>
            </a:endParaRPr>
          </a:p>
          <a:p>
            <a:pPr algn="just"/>
            <a:endParaRPr lang="es-MX" sz="3200" dirty="0"/>
          </a:p>
        </p:txBody>
      </p:sp>
    </p:spTree>
    <p:extLst>
      <p:ext uri="{BB962C8B-B14F-4D97-AF65-F5344CB8AC3E}">
        <p14:creationId xmlns:p14="http://schemas.microsoft.com/office/powerpoint/2010/main" val="2952119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9606C80-F02C-A989-E17C-FAA6276BB344}"/>
              </a:ext>
            </a:extLst>
          </p:cNvPr>
          <p:cNvSpPr>
            <a:spLocks noGrp="1"/>
          </p:cNvSpPr>
          <p:nvPr>
            <p:ph idx="1"/>
          </p:nvPr>
        </p:nvSpPr>
        <p:spPr/>
        <p:txBody>
          <a:bodyPr>
            <a:normAutofit/>
          </a:bodyPr>
          <a:lstStyle/>
          <a:p>
            <a:pPr marL="0" indent="0" algn="ctr">
              <a:buNone/>
            </a:pPr>
            <a:r>
              <a:rPr lang="es-ES_tradnl" sz="4400" kern="100" dirty="0">
                <a:effectLst/>
                <a:latin typeface="Aptos" panose="020B0004020202020204" pitchFamily="34" charset="0"/>
                <a:ea typeface="Aptos" panose="020B0004020202020204" pitchFamily="34" charset="0"/>
                <a:cs typeface="Arial" panose="020B0604020202020204" pitchFamily="34" charset="0"/>
              </a:rPr>
              <a:t>¿Cómo llevar a la parroquia concretamente esta renovación del Concilio?</a:t>
            </a:r>
            <a:endParaRPr lang="es-MX" sz="4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118250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3E59B9-FC28-66CF-D7F9-D79392B30F6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6AFAC7B2-052D-8944-8609-F1016E1E599B}"/>
              </a:ext>
            </a:extLst>
          </p:cNvPr>
          <p:cNvSpPr>
            <a:spLocks noGrp="1"/>
          </p:cNvSpPr>
          <p:nvPr>
            <p:ph idx="1"/>
          </p:nvPr>
        </p:nvSpPr>
        <p:spPr/>
        <p:txBody>
          <a:bodyPr>
            <a:noAutofit/>
          </a:bodyPr>
          <a:lstStyle/>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Frente a una crisis de fe queremos </a:t>
            </a:r>
            <a:r>
              <a:rPr lang="es-ES_tradnl" sz="24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hacer visibles los signos de la fe </a:t>
            </a:r>
            <a:r>
              <a:rPr lang="es-ES_tradnl" sz="2400" kern="100" dirty="0">
                <a:effectLst/>
                <a:latin typeface="Aptos" panose="020B0004020202020204" pitchFamily="34" charset="0"/>
                <a:ea typeface="Aptos" panose="020B0004020202020204" pitchFamily="34" charset="0"/>
                <a:cs typeface="Arial" panose="020B0604020202020204" pitchFamily="34" charset="0"/>
              </a:rPr>
              <a:t>al interior de la parroquia.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Frente a la descristianización, la </a:t>
            </a:r>
            <a:r>
              <a:rPr lang="es-ES_tradnl" sz="24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catequesis y el catecumenado </a:t>
            </a:r>
            <a:r>
              <a:rPr lang="es-ES_tradnl" sz="2400" kern="100" dirty="0">
                <a:effectLst/>
                <a:latin typeface="Aptos" panose="020B0004020202020204" pitchFamily="34" charset="0"/>
                <a:ea typeface="Aptos" panose="020B0004020202020204" pitchFamily="34" charset="0"/>
                <a:cs typeface="Arial" panose="020B0604020202020204" pitchFamily="34" charset="0"/>
              </a:rPr>
              <a:t>han sido durante siglos los caminos que la Iglesia ha tenido para iniciar a las personas a la fe.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Por ello, formaremos </a:t>
            </a:r>
            <a:r>
              <a:rPr lang="es-ES_tradnl" sz="24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pequeñas comunidades </a:t>
            </a:r>
            <a:r>
              <a:rPr lang="es-ES_tradnl" sz="2400" kern="100" dirty="0">
                <a:effectLst/>
                <a:latin typeface="Aptos" panose="020B0004020202020204" pitchFamily="34" charset="0"/>
                <a:ea typeface="Aptos" panose="020B0004020202020204" pitchFamily="34" charset="0"/>
                <a:cs typeface="Arial" panose="020B0604020202020204" pitchFamily="34" charset="0"/>
              </a:rPr>
              <a:t>que vayan viviendo su propio catecumenado para que, valorando su llamada a ser discípulos de Jesús, renovando su bautismo, y puedan comenzar a gestar individual y comunitariamente los signos de fe necesarios.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A la desacralización vamos a ir respondiendo con una </a:t>
            </a:r>
            <a:r>
              <a:rPr lang="es-ES_tradnl" sz="2400"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liturgia viva</a:t>
            </a:r>
            <a:r>
              <a:rPr lang="es-ES_tradnl" sz="2400" kern="100" dirty="0">
                <a:effectLst/>
                <a:latin typeface="Aptos" panose="020B0004020202020204" pitchFamily="34" charset="0"/>
                <a:ea typeface="Aptos" panose="020B0004020202020204" pitchFamily="34" charset="0"/>
                <a:cs typeface="Arial" panose="020B0604020202020204" pitchFamily="34" charset="0"/>
              </a:rPr>
              <a:t>, que nos hable a cada uno de los que participamos y haga transparente la presencia de Jesús en el Sacramento.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985942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2501A0-E3D3-02D9-8BD4-F6CB74ACF579}"/>
              </a:ext>
            </a:extLst>
          </p:cNvPr>
          <p:cNvSpPr>
            <a:spLocks noGrp="1"/>
          </p:cNvSpPr>
          <p:nvPr>
            <p:ph type="title"/>
          </p:nvPr>
        </p:nvSpPr>
        <p:spPr>
          <a:xfrm>
            <a:off x="1371597" y="348865"/>
            <a:ext cx="10044023" cy="877729"/>
          </a:xfrm>
        </p:spPr>
        <p:txBody>
          <a:bodyPr anchor="ctr">
            <a:normAutofit/>
          </a:bodyPr>
          <a:lstStyle/>
          <a:p>
            <a:r>
              <a:rPr lang="es-MX" sz="4000" dirty="0">
                <a:solidFill>
                  <a:srgbClr val="FFFFFF"/>
                </a:solidFill>
              </a:rPr>
              <a:t>RESUMEN</a:t>
            </a:r>
          </a:p>
        </p:txBody>
      </p:sp>
      <p:graphicFrame>
        <p:nvGraphicFramePr>
          <p:cNvPr id="4" name="Marcador de contenido 3">
            <a:extLst>
              <a:ext uri="{FF2B5EF4-FFF2-40B4-BE49-F238E27FC236}">
                <a16:creationId xmlns:a16="http://schemas.microsoft.com/office/drawing/2014/main" id="{5BA1F183-6A7E-EB7A-B28A-65589AC688A6}"/>
              </a:ext>
            </a:extLst>
          </p:cNvPr>
          <p:cNvGraphicFramePr>
            <a:graphicFrameLocks noGrp="1"/>
          </p:cNvGraphicFramePr>
          <p:nvPr>
            <p:ph idx="1"/>
          </p:nvPr>
        </p:nvGraphicFramePr>
        <p:xfrm>
          <a:off x="779094" y="2112579"/>
          <a:ext cx="10657755" cy="4192806"/>
        </p:xfrm>
        <a:graphic>
          <a:graphicData uri="http://schemas.openxmlformats.org/drawingml/2006/table">
            <a:tbl>
              <a:tblPr firstRow="1" firstCol="1" bandRow="1">
                <a:tableStyleId>{5C22544A-7EE6-4342-B048-85BDC9FD1C3A}</a:tableStyleId>
              </a:tblPr>
              <a:tblGrid>
                <a:gridCol w="3633349">
                  <a:extLst>
                    <a:ext uri="{9D8B030D-6E8A-4147-A177-3AD203B41FA5}">
                      <a16:colId xmlns:a16="http://schemas.microsoft.com/office/drawing/2014/main" val="2383434396"/>
                    </a:ext>
                  </a:extLst>
                </a:gridCol>
                <a:gridCol w="3471127">
                  <a:extLst>
                    <a:ext uri="{9D8B030D-6E8A-4147-A177-3AD203B41FA5}">
                      <a16:colId xmlns:a16="http://schemas.microsoft.com/office/drawing/2014/main" val="1329482484"/>
                    </a:ext>
                  </a:extLst>
                </a:gridCol>
                <a:gridCol w="3553279">
                  <a:extLst>
                    <a:ext uri="{9D8B030D-6E8A-4147-A177-3AD203B41FA5}">
                      <a16:colId xmlns:a16="http://schemas.microsoft.com/office/drawing/2014/main" val="1803578170"/>
                    </a:ext>
                  </a:extLst>
                </a:gridCol>
              </a:tblGrid>
              <a:tr h="941242">
                <a:tc>
                  <a:txBody>
                    <a:bodyPr/>
                    <a:lstStyle/>
                    <a:p>
                      <a:r>
                        <a:rPr lang="es-ES_tradnl" sz="2800" kern="100">
                          <a:effectLst/>
                        </a:rPr>
                        <a:t>SITUACIÓN DE LA IGLESIA</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RESPUESTA DEL CVII</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APLICACIÓN A LA PARROQUIA</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extLst>
                  <a:ext uri="{0D108BD9-81ED-4DB2-BD59-A6C34878D82A}">
                    <a16:rowId xmlns:a16="http://schemas.microsoft.com/office/drawing/2014/main" val="334027506"/>
                  </a:ext>
                </a:extLst>
              </a:tr>
              <a:tr h="941242">
                <a:tc>
                  <a:txBody>
                    <a:bodyPr/>
                    <a:lstStyle/>
                    <a:p>
                      <a:r>
                        <a:rPr lang="es-ES_tradnl" sz="2800" kern="100">
                          <a:effectLst/>
                        </a:rPr>
                        <a:t>Desacralización</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Renovación de la liturgia</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Liturgia viva</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extLst>
                  <a:ext uri="{0D108BD9-81ED-4DB2-BD59-A6C34878D82A}">
                    <a16:rowId xmlns:a16="http://schemas.microsoft.com/office/drawing/2014/main" val="812189737"/>
                  </a:ext>
                </a:extLst>
              </a:tr>
              <a:tr h="941242">
                <a:tc>
                  <a:txBody>
                    <a:bodyPr/>
                    <a:lstStyle/>
                    <a:p>
                      <a:r>
                        <a:rPr lang="es-ES_tradnl" sz="2800" kern="100">
                          <a:effectLst/>
                        </a:rPr>
                        <a:t>Descristianización</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Renovación teológica</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Catecumenado</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extLst>
                  <a:ext uri="{0D108BD9-81ED-4DB2-BD59-A6C34878D82A}">
                    <a16:rowId xmlns:a16="http://schemas.microsoft.com/office/drawing/2014/main" val="2584562416"/>
                  </a:ext>
                </a:extLst>
              </a:tr>
              <a:tr h="1369080">
                <a:tc>
                  <a:txBody>
                    <a:bodyPr/>
                    <a:lstStyle/>
                    <a:p>
                      <a:r>
                        <a:rPr lang="es-ES_tradnl" sz="2800" kern="100">
                          <a:effectLst/>
                        </a:rPr>
                        <a:t>Crisis de fe</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a:effectLst/>
                        </a:rPr>
                        <a:t>Ecumenismo</a:t>
                      </a:r>
                      <a:endParaRPr lang="es-MX" sz="2800" kern="10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tc>
                  <a:txBody>
                    <a:bodyPr/>
                    <a:lstStyle/>
                    <a:p>
                      <a:r>
                        <a:rPr lang="es-ES_tradnl" sz="2800" kern="100" dirty="0">
                          <a:effectLst/>
                        </a:rPr>
                        <a:t>La parroquia como comunidad de comunidades. </a:t>
                      </a:r>
                      <a:endParaRPr lang="es-MX" sz="2800" kern="100" dirty="0">
                        <a:effectLst/>
                        <a:latin typeface="Aptos" panose="020B0004020202020204" pitchFamily="34" charset="0"/>
                        <a:ea typeface="Aptos" panose="020B0004020202020204" pitchFamily="34" charset="0"/>
                        <a:cs typeface="Arial" panose="020B0604020202020204" pitchFamily="34" charset="0"/>
                      </a:endParaRPr>
                    </a:p>
                  </a:txBody>
                  <a:tcPr marL="160439" marR="160439" marT="0" marB="0"/>
                </a:tc>
                <a:extLst>
                  <a:ext uri="{0D108BD9-81ED-4DB2-BD59-A6C34878D82A}">
                    <a16:rowId xmlns:a16="http://schemas.microsoft.com/office/drawing/2014/main" val="1385399261"/>
                  </a:ext>
                </a:extLst>
              </a:tr>
            </a:tbl>
          </a:graphicData>
        </a:graphic>
      </p:graphicFrame>
    </p:spTree>
    <p:extLst>
      <p:ext uri="{BB962C8B-B14F-4D97-AF65-F5344CB8AC3E}">
        <p14:creationId xmlns:p14="http://schemas.microsoft.com/office/powerpoint/2010/main" val="142825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DF43B4-193B-765C-6FA2-F297DEAEC5CC}"/>
              </a:ext>
            </a:extLst>
          </p:cNvPr>
          <p:cNvSpPr>
            <a:spLocks noGrp="1"/>
          </p:cNvSpPr>
          <p:nvPr>
            <p:ph type="title"/>
          </p:nvPr>
        </p:nvSpPr>
        <p:spPr/>
        <p:txBody>
          <a:bodyPr/>
          <a:lstStyle/>
          <a:p>
            <a:pPr algn="ctr"/>
            <a:r>
              <a:rPr lang="es-MX" dirty="0"/>
              <a:t>Responda las siguientes preguntas</a:t>
            </a:r>
            <a:br>
              <a:rPr lang="es-MX" dirty="0"/>
            </a:br>
            <a:r>
              <a:rPr lang="es-MX" dirty="0"/>
              <a:t>para la próxima sesión: </a:t>
            </a:r>
          </a:p>
        </p:txBody>
      </p:sp>
      <p:sp>
        <p:nvSpPr>
          <p:cNvPr id="4" name="Marcador de contenido 2">
            <a:extLst>
              <a:ext uri="{FF2B5EF4-FFF2-40B4-BE49-F238E27FC236}">
                <a16:creationId xmlns:a16="http://schemas.microsoft.com/office/drawing/2014/main" id="{46224E02-B72E-8EAA-4C88-3F2D576BF14C}"/>
              </a:ext>
            </a:extLst>
          </p:cNvPr>
          <p:cNvSpPr>
            <a:spLocks noGrp="1"/>
          </p:cNvSpPr>
          <p:nvPr>
            <p:ph idx="1"/>
          </p:nvPr>
        </p:nvSpPr>
        <p:spPr>
          <a:xfrm>
            <a:off x="838200" y="1825625"/>
            <a:ext cx="10515600" cy="4351338"/>
          </a:xfrm>
        </p:spPr>
        <p:txBody>
          <a:bodyPr/>
          <a:lstStyle/>
          <a:p>
            <a:pPr marL="514350" indent="-514350">
              <a:buFont typeface="+mj-lt"/>
              <a:buAutoNum type="arabicPeriod"/>
            </a:pPr>
            <a:r>
              <a:rPr lang="es-MX" dirty="0"/>
              <a:t>¿Crees en Dios?</a:t>
            </a:r>
          </a:p>
          <a:p>
            <a:pPr marL="514350" indent="-514350">
              <a:buFont typeface="+mj-lt"/>
              <a:buAutoNum type="arabicPeriod"/>
            </a:pPr>
            <a:r>
              <a:rPr lang="es-MX" dirty="0"/>
              <a:t>¿Por qué crees en él?</a:t>
            </a:r>
          </a:p>
          <a:p>
            <a:pPr marL="514350" indent="-514350">
              <a:buFont typeface="+mj-lt"/>
              <a:buAutoNum type="arabicPeriod"/>
            </a:pPr>
            <a:r>
              <a:rPr lang="es-MX" dirty="0"/>
              <a:t>¿Por qué crees que existe?</a:t>
            </a:r>
          </a:p>
          <a:p>
            <a:pPr marL="514350" indent="-514350">
              <a:buFont typeface="+mj-lt"/>
              <a:buAutoNum type="arabicPeriod"/>
            </a:pPr>
            <a:r>
              <a:rPr lang="es-MX" dirty="0"/>
              <a:t>¿Crees que existe Dios porque te lo han dicho?</a:t>
            </a:r>
          </a:p>
          <a:p>
            <a:pPr marL="514350" indent="-514350">
              <a:buFont typeface="+mj-lt"/>
              <a:buAutoNum type="arabicPeriod"/>
            </a:pPr>
            <a:r>
              <a:rPr lang="es-MX" dirty="0"/>
              <a:t>Este Dios del que te han hablado ¿Cómo es?</a:t>
            </a:r>
          </a:p>
          <a:p>
            <a:pPr marL="514350" indent="-514350">
              <a:buFont typeface="+mj-lt"/>
              <a:buAutoNum type="arabicPeriod"/>
            </a:pPr>
            <a:r>
              <a:rPr lang="es-MX" dirty="0"/>
              <a:t>¿Para qué te sirve Dios en tu vida? ¿Qué hace en tu vida? ¿De qué forma interviene en tu historia?</a:t>
            </a:r>
          </a:p>
          <a:p>
            <a:pPr marL="514350" indent="-514350">
              <a:buFont typeface="+mj-lt"/>
              <a:buAutoNum type="arabicPeriod"/>
            </a:pPr>
            <a:r>
              <a:rPr lang="es-MX" dirty="0"/>
              <a:t>¿Quién es Dios para ti?</a:t>
            </a:r>
          </a:p>
        </p:txBody>
      </p:sp>
    </p:spTree>
    <p:extLst>
      <p:ext uri="{BB962C8B-B14F-4D97-AF65-F5344CB8AC3E}">
        <p14:creationId xmlns:p14="http://schemas.microsoft.com/office/powerpoint/2010/main" val="364962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DCF17-B8B8-5632-E15E-2ED4FEA5E7A7}"/>
              </a:ext>
            </a:extLst>
          </p:cNvPr>
          <p:cNvSpPr>
            <a:spLocks noGrp="1"/>
          </p:cNvSpPr>
          <p:nvPr>
            <p:ph type="title"/>
          </p:nvPr>
        </p:nvSpPr>
        <p:spPr/>
        <p:txBody>
          <a:bodyPr>
            <a:normAutofit/>
          </a:bodyPr>
          <a:lstStyle/>
          <a:p>
            <a:pPr algn="ctr"/>
            <a:r>
              <a:rPr lang="es-ES_tradnl" sz="6000" b="1" dirty="0">
                <a:effectLst/>
                <a:latin typeface="Aptos" panose="020B0004020202020204" pitchFamily="34" charset="0"/>
                <a:ea typeface="Aptos" panose="020B0004020202020204" pitchFamily="34" charset="0"/>
                <a:cs typeface="Arial" panose="020B0604020202020204" pitchFamily="34" charset="0"/>
              </a:rPr>
              <a:t>CRISIS DE FE</a:t>
            </a:r>
            <a:r>
              <a:rPr lang="es-MX" sz="6000" dirty="0">
                <a:effectLst/>
              </a:rPr>
              <a:t> </a:t>
            </a:r>
            <a:endParaRPr lang="es-MX" sz="6000" dirty="0"/>
          </a:p>
        </p:txBody>
      </p:sp>
      <p:sp>
        <p:nvSpPr>
          <p:cNvPr id="3" name="Marcador de contenido 2">
            <a:extLst>
              <a:ext uri="{FF2B5EF4-FFF2-40B4-BE49-F238E27FC236}">
                <a16:creationId xmlns:a16="http://schemas.microsoft.com/office/drawing/2014/main" id="{24A8DE2B-8A86-9AF4-C53F-46CE03880381}"/>
              </a:ext>
            </a:extLst>
          </p:cNvPr>
          <p:cNvSpPr>
            <a:spLocks noGrp="1"/>
          </p:cNvSpPr>
          <p:nvPr>
            <p:ph idx="1"/>
          </p:nvPr>
        </p:nvSpPr>
        <p:spPr>
          <a:xfrm>
            <a:off x="3791162" y="1825625"/>
            <a:ext cx="7562637" cy="4351338"/>
          </a:xfrm>
        </p:spPr>
        <p:txBody>
          <a:bodyPr>
            <a:noAutofit/>
          </a:bodyPr>
          <a:lstStyle/>
          <a:p>
            <a:pPr marL="0" indent="0" algn="just">
              <a:buNone/>
            </a:pPr>
            <a:r>
              <a:rPr lang="es-ES_tradnl" kern="100" dirty="0">
                <a:effectLst/>
                <a:latin typeface="Aptos" panose="020B0004020202020204" pitchFamily="34" charset="0"/>
                <a:ea typeface="Aptos" panose="020B0004020202020204" pitchFamily="34" charset="0"/>
                <a:cs typeface="Arial" panose="020B0604020202020204" pitchFamily="34" charset="0"/>
              </a:rPr>
              <a:t>Se le llama crisis de fe a la consecuencia que ha traído consigo la falta de los dos signos que Jesús nos pidió claramente en el evangelio a todos sus discípulos: </a:t>
            </a:r>
            <a:endParaRPr lang="es-MX" kern="100" dirty="0">
              <a:effectLst/>
              <a:latin typeface="Aptos" panose="020B0004020202020204" pitchFamily="34" charset="0"/>
              <a:ea typeface="Aptos" panose="020B0004020202020204" pitchFamily="34" charset="0"/>
              <a:cs typeface="Arial" panose="020B0604020202020204" pitchFamily="34" charset="0"/>
            </a:endParaRPr>
          </a:p>
          <a:p>
            <a:pPr marL="0" lvl="0" indent="0" algn="just">
              <a:buNone/>
            </a:pPr>
            <a:endParaRPr lang="es-MX" kern="100" dirty="0">
              <a:effectLst/>
              <a:latin typeface="Aptos" panose="020B0004020202020204" pitchFamily="34" charset="0"/>
              <a:ea typeface="Aptos" panose="020B00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29A99848-9173-6253-3228-0300F32138E0}"/>
              </a:ext>
            </a:extLst>
          </p:cNvPr>
          <p:cNvPicPr>
            <a:picLocks noChangeAspect="1"/>
          </p:cNvPicPr>
          <p:nvPr/>
        </p:nvPicPr>
        <p:blipFill>
          <a:blip r:embed="rId2"/>
          <a:stretch>
            <a:fillRect/>
          </a:stretch>
        </p:blipFill>
        <p:spPr>
          <a:xfrm>
            <a:off x="0" y="0"/>
            <a:ext cx="3840480" cy="6858000"/>
          </a:xfrm>
          <a:prstGeom prst="rect">
            <a:avLst/>
          </a:prstGeom>
        </p:spPr>
      </p:pic>
    </p:spTree>
    <p:extLst>
      <p:ext uri="{BB962C8B-B14F-4D97-AF65-F5344CB8AC3E}">
        <p14:creationId xmlns:p14="http://schemas.microsoft.com/office/powerpoint/2010/main" val="3282013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DCF17-B8B8-5632-E15E-2ED4FEA5E7A7}"/>
              </a:ext>
            </a:extLst>
          </p:cNvPr>
          <p:cNvSpPr>
            <a:spLocks noGrp="1"/>
          </p:cNvSpPr>
          <p:nvPr>
            <p:ph type="title"/>
          </p:nvPr>
        </p:nvSpPr>
        <p:spPr/>
        <p:txBody>
          <a:bodyPr>
            <a:normAutofit/>
          </a:bodyPr>
          <a:lstStyle/>
          <a:p>
            <a:pPr algn="ctr"/>
            <a:r>
              <a:rPr lang="es-ES_tradnl" sz="6000" b="1">
                <a:effectLst/>
                <a:latin typeface="Aptos" panose="020B0004020202020204" pitchFamily="34" charset="0"/>
                <a:ea typeface="Aptos" panose="020B0004020202020204" pitchFamily="34" charset="0"/>
                <a:cs typeface="Arial" panose="020B0604020202020204" pitchFamily="34" charset="0"/>
              </a:rPr>
              <a:t>CRISIS DE FE</a:t>
            </a:r>
            <a:r>
              <a:rPr lang="es-MX" sz="6000">
                <a:effectLst/>
              </a:rPr>
              <a:t> </a:t>
            </a:r>
            <a:endParaRPr lang="es-MX" sz="6000" dirty="0"/>
          </a:p>
        </p:txBody>
      </p:sp>
      <p:sp>
        <p:nvSpPr>
          <p:cNvPr id="3" name="Marcador de contenido 2">
            <a:extLst>
              <a:ext uri="{FF2B5EF4-FFF2-40B4-BE49-F238E27FC236}">
                <a16:creationId xmlns:a16="http://schemas.microsoft.com/office/drawing/2014/main" id="{24A8DE2B-8A86-9AF4-C53F-46CE03880381}"/>
              </a:ext>
            </a:extLst>
          </p:cNvPr>
          <p:cNvSpPr>
            <a:spLocks noGrp="1"/>
          </p:cNvSpPr>
          <p:nvPr>
            <p:ph idx="1"/>
          </p:nvPr>
        </p:nvSpPr>
        <p:spPr>
          <a:xfrm>
            <a:off x="3791162" y="1825625"/>
            <a:ext cx="7562637" cy="4351338"/>
          </a:xfrm>
        </p:spPr>
        <p:txBody>
          <a:bodyPr>
            <a:noAutofit/>
          </a:bodyPr>
          <a:lstStyle/>
          <a:p>
            <a:pPr marL="0" lvl="0" indent="0" algn="ctr">
              <a:buNone/>
            </a:pPr>
            <a:r>
              <a:rPr lang="es-ES_tradnl" sz="3200" i="1" kern="100" dirty="0">
                <a:effectLst/>
                <a:latin typeface="Aptos" panose="020B0004020202020204" pitchFamily="34" charset="0"/>
                <a:ea typeface="Aptos" panose="020B0004020202020204" pitchFamily="34" charset="0"/>
                <a:cs typeface="Arial" panose="020B0604020202020204" pitchFamily="34" charset="0"/>
              </a:rPr>
              <a:t>“que sean todos uno, como tú, Padre, estás i conmigo y yo contigo; que también ellos lo estén con nosotros, </a:t>
            </a:r>
            <a:r>
              <a:rPr lang="es-ES_tradnl" sz="3200" i="1"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para que el mundo crea que tú me enviaste</a:t>
            </a:r>
            <a:r>
              <a:rPr lang="es-ES_tradnl" sz="3200" i="1" kern="100" dirty="0">
                <a:effectLst/>
                <a:latin typeface="Aptos" panose="020B0004020202020204" pitchFamily="34" charset="0"/>
                <a:ea typeface="Aptos" panose="020B0004020202020204" pitchFamily="34" charset="0"/>
                <a:cs typeface="Arial" panose="020B0604020202020204" pitchFamily="34" charset="0"/>
              </a:rPr>
              <a:t>.” </a:t>
            </a:r>
          </a:p>
          <a:p>
            <a:pPr marL="0" lvl="0" indent="0" algn="ctr">
              <a:buNone/>
            </a:pPr>
            <a:r>
              <a:rPr lang="es-ES_tradnl" sz="3200" kern="100" dirty="0">
                <a:effectLst/>
                <a:latin typeface="Aptos" panose="020B0004020202020204" pitchFamily="34" charset="0"/>
                <a:ea typeface="Aptos" panose="020B0004020202020204" pitchFamily="34" charset="0"/>
                <a:cs typeface="Arial" panose="020B0604020202020204" pitchFamily="34" charset="0"/>
              </a:rPr>
              <a:t>(</a:t>
            </a:r>
            <a:r>
              <a:rPr lang="es-ES_tradnl" sz="3200" kern="100" dirty="0" err="1">
                <a:effectLst/>
                <a:latin typeface="Aptos" panose="020B0004020202020204" pitchFamily="34" charset="0"/>
                <a:ea typeface="Aptos" panose="020B0004020202020204" pitchFamily="34" charset="0"/>
                <a:cs typeface="Arial" panose="020B0604020202020204" pitchFamily="34" charset="0"/>
              </a:rPr>
              <a:t>Jn</a:t>
            </a:r>
            <a:r>
              <a:rPr lang="es-ES_tradnl" sz="3200" kern="100" dirty="0">
                <a:effectLst/>
                <a:latin typeface="Aptos" panose="020B0004020202020204" pitchFamily="34" charset="0"/>
                <a:ea typeface="Aptos" panose="020B0004020202020204" pitchFamily="34" charset="0"/>
                <a:cs typeface="Arial" panose="020B0604020202020204" pitchFamily="34" charset="0"/>
              </a:rPr>
              <a:t> 17, 21) </a:t>
            </a:r>
          </a:p>
          <a:p>
            <a:pPr marL="0" lvl="0" indent="0" algn="ctr">
              <a:buNone/>
            </a:pPr>
            <a:r>
              <a:rPr lang="es-ES_tradnl" sz="3200" kern="100" dirty="0">
                <a:effectLst/>
                <a:latin typeface="Aptos" panose="020B0004020202020204" pitchFamily="34" charset="0"/>
                <a:ea typeface="Aptos" panose="020B0004020202020204" pitchFamily="34" charset="0"/>
                <a:cs typeface="Arial" panose="020B0604020202020204" pitchFamily="34" charset="0"/>
              </a:rPr>
              <a:t>= </a:t>
            </a:r>
            <a:r>
              <a:rPr lang="es-ES_tradnl" sz="40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UNIDAD</a:t>
            </a:r>
            <a:endParaRPr lang="es-MX" sz="40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29A99848-9173-6253-3228-0300F32138E0}"/>
              </a:ext>
            </a:extLst>
          </p:cNvPr>
          <p:cNvPicPr>
            <a:picLocks noChangeAspect="1"/>
          </p:cNvPicPr>
          <p:nvPr/>
        </p:nvPicPr>
        <p:blipFill>
          <a:blip r:embed="rId2"/>
          <a:stretch>
            <a:fillRect/>
          </a:stretch>
        </p:blipFill>
        <p:spPr>
          <a:xfrm>
            <a:off x="0" y="0"/>
            <a:ext cx="3840480" cy="6858000"/>
          </a:xfrm>
          <a:prstGeom prst="rect">
            <a:avLst/>
          </a:prstGeom>
        </p:spPr>
      </p:pic>
    </p:spTree>
    <p:extLst>
      <p:ext uri="{BB962C8B-B14F-4D97-AF65-F5344CB8AC3E}">
        <p14:creationId xmlns:p14="http://schemas.microsoft.com/office/powerpoint/2010/main" val="1090671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DCF17-B8B8-5632-E15E-2ED4FEA5E7A7}"/>
              </a:ext>
            </a:extLst>
          </p:cNvPr>
          <p:cNvSpPr>
            <a:spLocks noGrp="1"/>
          </p:cNvSpPr>
          <p:nvPr>
            <p:ph type="title"/>
          </p:nvPr>
        </p:nvSpPr>
        <p:spPr/>
        <p:txBody>
          <a:bodyPr>
            <a:normAutofit/>
          </a:bodyPr>
          <a:lstStyle/>
          <a:p>
            <a:pPr algn="ctr"/>
            <a:r>
              <a:rPr lang="es-ES_tradnl" sz="6000" b="1">
                <a:effectLst/>
                <a:latin typeface="Aptos" panose="020B0004020202020204" pitchFamily="34" charset="0"/>
                <a:ea typeface="Aptos" panose="020B0004020202020204" pitchFamily="34" charset="0"/>
                <a:cs typeface="Arial" panose="020B0604020202020204" pitchFamily="34" charset="0"/>
              </a:rPr>
              <a:t>CRISIS DE FE</a:t>
            </a:r>
            <a:r>
              <a:rPr lang="es-MX" sz="6000">
                <a:effectLst/>
              </a:rPr>
              <a:t> </a:t>
            </a:r>
            <a:endParaRPr lang="es-MX" sz="6000" dirty="0"/>
          </a:p>
        </p:txBody>
      </p:sp>
      <p:sp>
        <p:nvSpPr>
          <p:cNvPr id="3" name="Marcador de contenido 2">
            <a:extLst>
              <a:ext uri="{FF2B5EF4-FFF2-40B4-BE49-F238E27FC236}">
                <a16:creationId xmlns:a16="http://schemas.microsoft.com/office/drawing/2014/main" id="{24A8DE2B-8A86-9AF4-C53F-46CE03880381}"/>
              </a:ext>
            </a:extLst>
          </p:cNvPr>
          <p:cNvSpPr>
            <a:spLocks noGrp="1"/>
          </p:cNvSpPr>
          <p:nvPr>
            <p:ph idx="1"/>
          </p:nvPr>
        </p:nvSpPr>
        <p:spPr>
          <a:xfrm>
            <a:off x="3791162" y="1825625"/>
            <a:ext cx="7562637" cy="4351338"/>
          </a:xfrm>
        </p:spPr>
        <p:txBody>
          <a:bodyPr>
            <a:noAutofit/>
          </a:bodyPr>
          <a:lstStyle/>
          <a:p>
            <a:pPr marL="0" lvl="0" indent="0" algn="ctr">
              <a:buNone/>
            </a:pPr>
            <a:r>
              <a:rPr lang="es-MX" kern="100" dirty="0">
                <a:effectLst/>
                <a:latin typeface="Aptos" panose="020B0004020202020204" pitchFamily="34" charset="0"/>
                <a:ea typeface="Aptos" panose="020B0004020202020204" pitchFamily="34" charset="0"/>
                <a:cs typeface="Arial" panose="020B0604020202020204" pitchFamily="34" charset="0"/>
              </a:rPr>
              <a:t>“Les doy un mandamiento nuevo, que se amen unos a otros; igual que yo les he amado, ámense ustedes también unos a otros. </a:t>
            </a:r>
            <a:r>
              <a:rPr lang="es-MX"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En esto conocerán que son discípulos míos</a:t>
            </a:r>
            <a:r>
              <a:rPr lang="es-MX" kern="100" dirty="0">
                <a:effectLst/>
                <a:latin typeface="Aptos" panose="020B0004020202020204" pitchFamily="34" charset="0"/>
                <a:ea typeface="Aptos" panose="020B0004020202020204" pitchFamily="34" charset="0"/>
                <a:cs typeface="Arial" panose="020B0604020202020204" pitchFamily="34" charset="0"/>
              </a:rPr>
              <a:t>, en que se tienen amor entre ustedes.” </a:t>
            </a:r>
          </a:p>
          <a:p>
            <a:pPr marL="0" lvl="0" indent="0" algn="ctr">
              <a:buNone/>
            </a:pPr>
            <a:r>
              <a:rPr lang="es-MX" kern="100" dirty="0">
                <a:effectLst/>
                <a:latin typeface="Aptos" panose="020B0004020202020204" pitchFamily="34" charset="0"/>
                <a:ea typeface="Aptos" panose="020B0004020202020204" pitchFamily="34" charset="0"/>
                <a:cs typeface="Arial" panose="020B0604020202020204" pitchFamily="34" charset="0"/>
              </a:rPr>
              <a:t>(Jn 13, 34-35) </a:t>
            </a:r>
          </a:p>
          <a:p>
            <a:pPr marL="0" lvl="0" indent="0" algn="ctr">
              <a:buNone/>
            </a:pPr>
            <a:r>
              <a:rPr lang="es-MX" kern="100" dirty="0">
                <a:effectLst/>
                <a:latin typeface="Aptos" panose="020B0004020202020204" pitchFamily="34" charset="0"/>
                <a:ea typeface="Aptos" panose="020B0004020202020204" pitchFamily="34" charset="0"/>
                <a:cs typeface="Arial" panose="020B0604020202020204" pitchFamily="34" charset="0"/>
              </a:rPr>
              <a:t>=</a:t>
            </a:r>
            <a:r>
              <a:rPr lang="es-MX" b="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AMOR EN LA DIMENSIÓN DE LA CRUZ</a:t>
            </a:r>
          </a:p>
        </p:txBody>
      </p:sp>
      <p:pic>
        <p:nvPicPr>
          <p:cNvPr id="4" name="Imagen 3">
            <a:extLst>
              <a:ext uri="{FF2B5EF4-FFF2-40B4-BE49-F238E27FC236}">
                <a16:creationId xmlns:a16="http://schemas.microsoft.com/office/drawing/2014/main" id="{29A99848-9173-6253-3228-0300F32138E0}"/>
              </a:ext>
            </a:extLst>
          </p:cNvPr>
          <p:cNvPicPr>
            <a:picLocks noChangeAspect="1"/>
          </p:cNvPicPr>
          <p:nvPr/>
        </p:nvPicPr>
        <p:blipFill>
          <a:blip r:embed="rId2"/>
          <a:stretch>
            <a:fillRect/>
          </a:stretch>
        </p:blipFill>
        <p:spPr>
          <a:xfrm>
            <a:off x="0" y="0"/>
            <a:ext cx="3840480" cy="6858000"/>
          </a:xfrm>
          <a:prstGeom prst="rect">
            <a:avLst/>
          </a:prstGeom>
        </p:spPr>
      </p:pic>
    </p:spTree>
    <p:extLst>
      <p:ext uri="{BB962C8B-B14F-4D97-AF65-F5344CB8AC3E}">
        <p14:creationId xmlns:p14="http://schemas.microsoft.com/office/powerpoint/2010/main" val="2411765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DCF17-B8B8-5632-E15E-2ED4FEA5E7A7}"/>
              </a:ext>
            </a:extLst>
          </p:cNvPr>
          <p:cNvSpPr>
            <a:spLocks noGrp="1"/>
          </p:cNvSpPr>
          <p:nvPr>
            <p:ph type="title"/>
          </p:nvPr>
        </p:nvSpPr>
        <p:spPr/>
        <p:txBody>
          <a:bodyPr>
            <a:normAutofit/>
          </a:bodyPr>
          <a:lstStyle/>
          <a:p>
            <a:pPr algn="ctr"/>
            <a:r>
              <a:rPr lang="es-ES_tradnl" sz="6000" b="1">
                <a:effectLst/>
                <a:latin typeface="Aptos" panose="020B0004020202020204" pitchFamily="34" charset="0"/>
                <a:ea typeface="Aptos" panose="020B0004020202020204" pitchFamily="34" charset="0"/>
                <a:cs typeface="Arial" panose="020B0604020202020204" pitchFamily="34" charset="0"/>
              </a:rPr>
              <a:t>CRISIS DE FE</a:t>
            </a:r>
            <a:r>
              <a:rPr lang="es-MX" sz="6000">
                <a:effectLst/>
              </a:rPr>
              <a:t> </a:t>
            </a:r>
            <a:endParaRPr lang="es-MX" sz="6000" dirty="0"/>
          </a:p>
        </p:txBody>
      </p:sp>
      <p:sp>
        <p:nvSpPr>
          <p:cNvPr id="3" name="Marcador de contenido 2">
            <a:extLst>
              <a:ext uri="{FF2B5EF4-FFF2-40B4-BE49-F238E27FC236}">
                <a16:creationId xmlns:a16="http://schemas.microsoft.com/office/drawing/2014/main" id="{24A8DE2B-8A86-9AF4-C53F-46CE03880381}"/>
              </a:ext>
            </a:extLst>
          </p:cNvPr>
          <p:cNvSpPr>
            <a:spLocks noGrp="1"/>
          </p:cNvSpPr>
          <p:nvPr>
            <p:ph idx="1"/>
          </p:nvPr>
        </p:nvSpPr>
        <p:spPr>
          <a:xfrm>
            <a:off x="3791162" y="1825625"/>
            <a:ext cx="7562637" cy="4351338"/>
          </a:xfrm>
        </p:spPr>
        <p:txBody>
          <a:bodyPr>
            <a:noAutofit/>
          </a:bodyPr>
          <a:lstStyle/>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Como en la mayoría de las comunidades y parroquias, en la mayoría de los cristianos </a:t>
            </a:r>
            <a:r>
              <a:rPr lang="es-ES_tradnl" sz="2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estos signos no se ven</a:t>
            </a:r>
            <a:r>
              <a:rPr lang="es-ES_tradnl" sz="2400" kern="100" dirty="0">
                <a:effectLst/>
                <a:latin typeface="Aptos" panose="020B0004020202020204" pitchFamily="34" charset="0"/>
                <a:ea typeface="Aptos" panose="020B0004020202020204" pitchFamily="34" charset="0"/>
                <a:cs typeface="Arial" panose="020B0604020202020204" pitchFamily="34" charset="0"/>
              </a:rPr>
              <a:t>, pues  </a:t>
            </a:r>
            <a:r>
              <a:rPr lang="es-ES_tradnl" sz="2400" b="1" kern="100" dirty="0">
                <a:effectLst/>
                <a:latin typeface="Aptos" panose="020B0004020202020204" pitchFamily="34" charset="0"/>
                <a:ea typeface="Aptos" panose="020B0004020202020204" pitchFamily="34" charset="0"/>
                <a:cs typeface="Arial" panose="020B0604020202020204" pitchFamily="34" charset="0"/>
              </a:rPr>
              <a:t>no tenemos </a:t>
            </a:r>
            <a:r>
              <a:rPr lang="es-ES_tradnl" sz="2400" kern="100" dirty="0">
                <a:effectLst/>
                <a:latin typeface="Aptos" panose="020B0004020202020204" pitchFamily="34" charset="0"/>
                <a:ea typeface="Aptos" panose="020B0004020202020204" pitchFamily="34" charset="0"/>
                <a:cs typeface="Arial" panose="020B0604020202020204" pitchFamily="34" charset="0"/>
              </a:rPr>
              <a:t>el cimiento para que crezca la fe.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Sólo cuando hay cristianos que dejan de </a:t>
            </a:r>
            <a:r>
              <a:rPr lang="es-ES_tradnl" sz="2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temer a la muerte </a:t>
            </a:r>
            <a:r>
              <a:rPr lang="es-ES_tradnl" sz="2400" kern="100" dirty="0">
                <a:effectLst/>
                <a:latin typeface="Aptos" panose="020B0004020202020204" pitchFamily="34" charset="0"/>
                <a:ea typeface="Aptos" panose="020B0004020202020204" pitchFamily="34" charset="0"/>
                <a:cs typeface="Arial" panose="020B0604020202020204" pitchFamily="34" charset="0"/>
              </a:rPr>
              <a:t>es posible entonces vivir el amor al estilo de Jesús. </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just">
              <a:buFont typeface="Symbol" pitchFamily="2" charset="2"/>
              <a:buChar char=""/>
            </a:pPr>
            <a:r>
              <a:rPr lang="es-ES_tradnl" sz="2400" kern="100" dirty="0">
                <a:effectLst/>
                <a:latin typeface="Aptos" panose="020B0004020202020204" pitchFamily="34" charset="0"/>
                <a:ea typeface="Aptos" panose="020B0004020202020204" pitchFamily="34" charset="0"/>
                <a:cs typeface="Arial" panose="020B0604020202020204" pitchFamily="34" charset="0"/>
              </a:rPr>
              <a:t>¿</a:t>
            </a:r>
            <a:r>
              <a:rPr lang="es-ES_tradnl" sz="2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Dónde están esos cristianos </a:t>
            </a:r>
            <a:r>
              <a:rPr lang="es-ES_tradnl" sz="2400" kern="100" dirty="0">
                <a:effectLst/>
                <a:latin typeface="Aptos" panose="020B0004020202020204" pitchFamily="34" charset="0"/>
                <a:ea typeface="Aptos" panose="020B0004020202020204" pitchFamily="34" charset="0"/>
                <a:cs typeface="Arial" panose="020B0604020202020204" pitchFamily="34" charset="0"/>
              </a:rPr>
              <a:t>que dan la vida por el enemigo, que resisten el mal, que se hacen corderos por amor, que son el Cristo viviente que sigue cargando los pecados del mundo, que siguen anunciando el perdón?</a:t>
            </a:r>
            <a:endParaRPr lang="es-MX" sz="2400" kern="100" dirty="0">
              <a:effectLst/>
              <a:latin typeface="Aptos" panose="020B0004020202020204" pitchFamily="34" charset="0"/>
              <a:ea typeface="Aptos" panose="020B00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29A99848-9173-6253-3228-0300F32138E0}"/>
              </a:ext>
            </a:extLst>
          </p:cNvPr>
          <p:cNvPicPr>
            <a:picLocks noChangeAspect="1"/>
          </p:cNvPicPr>
          <p:nvPr/>
        </p:nvPicPr>
        <p:blipFill>
          <a:blip r:embed="rId2"/>
          <a:stretch>
            <a:fillRect/>
          </a:stretch>
        </p:blipFill>
        <p:spPr>
          <a:xfrm>
            <a:off x="0" y="0"/>
            <a:ext cx="3840480" cy="6858000"/>
          </a:xfrm>
          <a:prstGeom prst="rect">
            <a:avLst/>
          </a:prstGeom>
        </p:spPr>
      </p:pic>
    </p:spTree>
    <p:extLst>
      <p:ext uri="{BB962C8B-B14F-4D97-AF65-F5344CB8AC3E}">
        <p14:creationId xmlns:p14="http://schemas.microsoft.com/office/powerpoint/2010/main" val="402786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a:extLst>
              <a:ext uri="{FF2B5EF4-FFF2-40B4-BE49-F238E27FC236}">
                <a16:creationId xmlns:a16="http://schemas.microsoft.com/office/drawing/2014/main" id="{B832B4BE-1860-F7BF-0B20-590B04904C55}"/>
              </a:ext>
            </a:extLst>
          </p:cNvPr>
          <p:cNvSpPr>
            <a:spLocks noGrp="1"/>
          </p:cNvSpPr>
          <p:nvPr>
            <p:ph idx="1"/>
          </p:nvPr>
        </p:nvSpPr>
        <p:spPr/>
        <p:txBody>
          <a:bodyPr>
            <a:noAutofit/>
          </a:bodyPr>
          <a:lstStyle/>
          <a:p>
            <a:pPr marL="0" indent="0" algn="ctr">
              <a:buNone/>
            </a:pPr>
            <a:r>
              <a:rPr lang="es-ES_tradnl" sz="5400" b="1" kern="100" dirty="0">
                <a:effectLst/>
                <a:latin typeface="Aptos" panose="020B0004020202020204" pitchFamily="34" charset="0"/>
                <a:ea typeface="Aptos" panose="020B0004020202020204" pitchFamily="34" charset="0"/>
                <a:cs typeface="Arial" panose="020B0604020202020204" pitchFamily="34" charset="0"/>
              </a:rPr>
              <a:t>Ante esta situación </a:t>
            </a:r>
          </a:p>
          <a:p>
            <a:pPr marL="0" indent="0" algn="ctr">
              <a:buNone/>
            </a:pPr>
            <a:r>
              <a:rPr lang="es-ES_tradnl" sz="5400" kern="100" dirty="0">
                <a:effectLst/>
                <a:latin typeface="Aptos" panose="020B0004020202020204" pitchFamily="34" charset="0"/>
                <a:ea typeface="Aptos" panose="020B0004020202020204" pitchFamily="34" charset="0"/>
                <a:cs typeface="Arial" panose="020B0604020202020204" pitchFamily="34" charset="0"/>
              </a:rPr>
              <a:t>¿cómo podemos ser capaces de </a:t>
            </a:r>
            <a:r>
              <a:rPr lang="es-ES_tradnl" sz="5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producir estos signos</a:t>
            </a:r>
            <a:r>
              <a:rPr lang="es-ES_tradnl" sz="5400" kern="100" dirty="0">
                <a:effectLst/>
                <a:latin typeface="Aptos" panose="020B0004020202020204" pitchFamily="34" charset="0"/>
                <a:ea typeface="Aptos" panose="020B0004020202020204" pitchFamily="34" charset="0"/>
                <a:cs typeface="Arial" panose="020B0604020202020204" pitchFamily="34" charset="0"/>
              </a:rPr>
              <a:t>?, </a:t>
            </a:r>
          </a:p>
          <a:p>
            <a:pPr marL="0" indent="0" algn="ctr">
              <a:buNone/>
            </a:pPr>
            <a:r>
              <a:rPr lang="es-ES_tradnl" sz="5400" kern="100" dirty="0">
                <a:effectLst/>
                <a:latin typeface="Aptos" panose="020B0004020202020204" pitchFamily="34" charset="0"/>
                <a:ea typeface="Aptos" panose="020B0004020202020204" pitchFamily="34" charset="0"/>
                <a:cs typeface="Arial" panose="020B0604020202020204" pitchFamily="34" charset="0"/>
              </a:rPr>
              <a:t>¿qué se </a:t>
            </a:r>
            <a:r>
              <a:rPr lang="es-ES_tradnl" sz="5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necesita</a:t>
            </a:r>
            <a:r>
              <a:rPr lang="es-ES_tradnl" sz="5400" kern="100" dirty="0">
                <a:effectLst/>
                <a:latin typeface="Aptos" panose="020B0004020202020204" pitchFamily="34" charset="0"/>
                <a:ea typeface="Aptos" panose="020B0004020202020204" pitchFamily="34" charset="0"/>
                <a:cs typeface="Arial" panose="020B0604020202020204" pitchFamily="34" charset="0"/>
              </a:rPr>
              <a:t>?, </a:t>
            </a:r>
          </a:p>
          <a:p>
            <a:pPr marL="0" indent="0" algn="ctr">
              <a:buNone/>
            </a:pPr>
            <a:r>
              <a:rPr lang="es-ES_tradnl" sz="5400" kern="100" dirty="0">
                <a:effectLst/>
                <a:latin typeface="Aptos" panose="020B0004020202020204" pitchFamily="34" charset="0"/>
                <a:ea typeface="Aptos" panose="020B0004020202020204" pitchFamily="34" charset="0"/>
                <a:cs typeface="Arial" panose="020B0604020202020204" pitchFamily="34" charset="0"/>
              </a:rPr>
              <a:t>¿dónde se </a:t>
            </a:r>
            <a:r>
              <a:rPr lang="es-ES_tradnl" sz="5400" kern="100" dirty="0">
                <a:effectLst/>
                <a:highlight>
                  <a:srgbClr val="FFFF00"/>
                </a:highlight>
                <a:latin typeface="Aptos" panose="020B0004020202020204" pitchFamily="34" charset="0"/>
                <a:ea typeface="Aptos" panose="020B0004020202020204" pitchFamily="34" charset="0"/>
                <a:cs typeface="Arial" panose="020B0604020202020204" pitchFamily="34" charset="0"/>
              </a:rPr>
              <a:t>encuentran</a:t>
            </a:r>
            <a:r>
              <a:rPr lang="es-ES_tradnl" sz="5400" kern="100" dirty="0">
                <a:effectLst/>
                <a:latin typeface="Aptos" panose="020B0004020202020204" pitchFamily="34" charset="0"/>
                <a:ea typeface="Aptos" panose="020B0004020202020204" pitchFamily="34" charset="0"/>
                <a:cs typeface="Arial" panose="020B0604020202020204" pitchFamily="34" charset="0"/>
              </a:rPr>
              <a:t>?</a:t>
            </a:r>
            <a:endParaRPr lang="es-MX" sz="5400"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220268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3CEEA2-098C-6E2B-818E-8B663A21DB2E}"/>
              </a:ext>
            </a:extLst>
          </p:cNvPr>
          <p:cNvSpPr>
            <a:spLocks noGrp="1"/>
          </p:cNvSpPr>
          <p:nvPr>
            <p:ph type="title"/>
          </p:nvPr>
        </p:nvSpPr>
        <p:spPr/>
        <p:txBody>
          <a:bodyPr>
            <a:normAutofit fontScale="90000"/>
          </a:bodyPr>
          <a:lstStyle/>
          <a:p>
            <a:pPr algn="ctr"/>
            <a:r>
              <a:rPr lang="es-MX" dirty="0"/>
              <a:t>¿Qué tiene que hacer un cristiano </a:t>
            </a:r>
            <a:br>
              <a:rPr lang="es-MX" dirty="0"/>
            </a:br>
            <a:r>
              <a:rPr lang="es-MX" dirty="0"/>
              <a:t>para que estos signos se vean?</a:t>
            </a:r>
            <a:br>
              <a:rPr lang="es-MX" dirty="0"/>
            </a:br>
            <a:endParaRPr lang="es-MX" dirty="0"/>
          </a:p>
        </p:txBody>
      </p:sp>
      <p:sp>
        <p:nvSpPr>
          <p:cNvPr id="3" name="Marcador de contenido 2">
            <a:extLst>
              <a:ext uri="{FF2B5EF4-FFF2-40B4-BE49-F238E27FC236}">
                <a16:creationId xmlns:a16="http://schemas.microsoft.com/office/drawing/2014/main" id="{0B4EE1F5-A25E-3FD8-4A7D-AE19289821E4}"/>
              </a:ext>
            </a:extLst>
          </p:cNvPr>
          <p:cNvSpPr>
            <a:spLocks noGrp="1"/>
          </p:cNvSpPr>
          <p:nvPr>
            <p:ph idx="1"/>
          </p:nvPr>
        </p:nvSpPr>
        <p:spPr/>
        <p:txBody>
          <a:bodyPr>
            <a:normAutofit fontScale="92500" lnSpcReduction="20000"/>
          </a:bodyPr>
          <a:lstStyle/>
          <a:p>
            <a:r>
              <a:rPr lang="es-MX" b="1" dirty="0">
                <a:solidFill>
                  <a:srgbClr val="FF0000"/>
                </a:solidFill>
              </a:rPr>
              <a:t>¿Orar mucho? </a:t>
            </a:r>
            <a:r>
              <a:rPr lang="es-MX" dirty="0"/>
              <a:t>Los judíos y los musulmanes rezan mucho más que cualquier cristiano. </a:t>
            </a:r>
          </a:p>
          <a:p>
            <a:r>
              <a:rPr lang="es-MX" b="1" dirty="0">
                <a:solidFill>
                  <a:srgbClr val="FF0000"/>
                </a:solidFill>
              </a:rPr>
              <a:t>¿Tiene que ser honesto y trabajador? </a:t>
            </a:r>
            <a:r>
              <a:rPr lang="es-MX" dirty="0"/>
              <a:t>Hay muchos ateos que que son honestos y cumplidores de su deber y sin embargo, nunca van a la Iglesia. </a:t>
            </a:r>
          </a:p>
          <a:p>
            <a:r>
              <a:rPr lang="es-MX" b="1" dirty="0">
                <a:solidFill>
                  <a:srgbClr val="FF0000"/>
                </a:solidFill>
              </a:rPr>
              <a:t>¿Ser muy casto y muy puro o hacer muchos ayunos? </a:t>
            </a:r>
            <a:r>
              <a:rPr lang="es-MX" dirty="0"/>
              <a:t>los musulmanes hacen muchísimo de eso, y no comen cerdo ni beben jamás en su vida una gota de alcohol.  </a:t>
            </a:r>
          </a:p>
          <a:p>
            <a:r>
              <a:rPr lang="es-MX" b="1" dirty="0">
                <a:solidFill>
                  <a:srgbClr val="FF0000"/>
                </a:solidFill>
              </a:rPr>
              <a:t>¿ser justos y ayudar al pobre? </a:t>
            </a:r>
            <a:r>
              <a:rPr lang="es-MX" dirty="0"/>
              <a:t>también lo han hecho muchísimo mejor que la Iglesia las ONG y no son signo. de Cristo. </a:t>
            </a:r>
          </a:p>
          <a:p>
            <a:r>
              <a:rPr lang="es-MX" b="1" dirty="0">
                <a:solidFill>
                  <a:srgbClr val="FF0000"/>
                </a:solidFill>
              </a:rPr>
              <a:t>¿dando un consuelo para el más allá? </a:t>
            </a:r>
            <a:r>
              <a:rPr lang="es-MX" dirty="0"/>
              <a:t>Esto lo hacen todas las religiones, y en todas ellas se habla de un  juicio final, de un castigo para los malos, y un premio para los buenos. </a:t>
            </a:r>
          </a:p>
        </p:txBody>
      </p:sp>
    </p:spTree>
    <p:extLst>
      <p:ext uri="{BB962C8B-B14F-4D97-AF65-F5344CB8AC3E}">
        <p14:creationId xmlns:p14="http://schemas.microsoft.com/office/powerpoint/2010/main" val="306530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5DEAF9-5256-BE5E-B5C3-24845611A629}"/>
              </a:ext>
            </a:extLst>
          </p:cNvPr>
          <p:cNvSpPr>
            <a:spLocks noGrp="1"/>
          </p:cNvSpPr>
          <p:nvPr>
            <p:ph type="title"/>
          </p:nvPr>
        </p:nvSpPr>
        <p:spPr/>
        <p:txBody>
          <a:bodyPr/>
          <a:lstStyle/>
          <a:p>
            <a:r>
              <a:rPr lang="es-MX" dirty="0"/>
              <a:t>El cristianismo es más que esto…</a:t>
            </a:r>
            <a:br>
              <a:rPr lang="es-MX" dirty="0"/>
            </a:br>
            <a:endParaRPr lang="es-MX" dirty="0"/>
          </a:p>
        </p:txBody>
      </p:sp>
      <p:sp>
        <p:nvSpPr>
          <p:cNvPr id="3" name="Marcador de contenido 2">
            <a:extLst>
              <a:ext uri="{FF2B5EF4-FFF2-40B4-BE49-F238E27FC236}">
                <a16:creationId xmlns:a16="http://schemas.microsoft.com/office/drawing/2014/main" id="{B93B12C6-2B78-F2A6-0F4D-ECD527E1317F}"/>
              </a:ext>
            </a:extLst>
          </p:cNvPr>
          <p:cNvSpPr>
            <a:spLocks noGrp="1"/>
          </p:cNvSpPr>
          <p:nvPr>
            <p:ph idx="1"/>
          </p:nvPr>
        </p:nvSpPr>
        <p:spPr/>
        <p:txBody>
          <a:bodyPr>
            <a:normAutofit lnSpcReduction="10000"/>
          </a:bodyPr>
          <a:lstStyle/>
          <a:p>
            <a:r>
              <a:rPr lang="es-MX" dirty="0"/>
              <a:t>En su pasión Jesús ha dado un veredicto sobre todo el mal del mundo:</a:t>
            </a:r>
          </a:p>
          <a:p>
            <a:r>
              <a:rPr lang="es-MX" dirty="0"/>
              <a:t>Su respuesta es perdón y misericordia.</a:t>
            </a:r>
          </a:p>
          <a:p>
            <a:r>
              <a:rPr lang="es-MX" dirty="0"/>
              <a:t>¿Cómo puede enterarse la gente (en un mundo tan secularizado) de esto?</a:t>
            </a:r>
          </a:p>
          <a:p>
            <a:r>
              <a:rPr lang="es-MX" dirty="0"/>
              <a:t>Pues lo dice Jesús: “</a:t>
            </a:r>
            <a:r>
              <a:rPr lang="es-MX" b="1" dirty="0"/>
              <a:t>Aménse los unos a los otros com oyo lo he amado, en este amor hasta la muerte, conocerán que son mis discípulos</a:t>
            </a:r>
            <a:r>
              <a:rPr lang="es-MX" dirty="0"/>
              <a:t>” (Jn 13, 34-35)</a:t>
            </a:r>
          </a:p>
          <a:p>
            <a:r>
              <a:rPr lang="es-MX" dirty="0"/>
              <a:t>Una persona que se ha encontrado con Cristo, la muerte ya no tiene poder sobre él e incluso se dejará matar. </a:t>
            </a:r>
          </a:p>
        </p:txBody>
      </p:sp>
    </p:spTree>
    <p:extLst>
      <p:ext uri="{BB962C8B-B14F-4D97-AF65-F5344CB8AC3E}">
        <p14:creationId xmlns:p14="http://schemas.microsoft.com/office/powerpoint/2010/main" val="27740295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91</TotalTime>
  <Words>1796</Words>
  <Application>Microsoft Macintosh PowerPoint</Application>
  <PresentationFormat>Panorámica</PresentationFormat>
  <Paragraphs>107</Paragraphs>
  <Slides>26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26</vt:i4>
      </vt:variant>
    </vt:vector>
  </HeadingPairs>
  <TitlesOfParts>
    <vt:vector size="33" baseType="lpstr">
      <vt:lpstr>Aptos</vt:lpstr>
      <vt:lpstr>Aptos Display</vt:lpstr>
      <vt:lpstr>Arial</vt:lpstr>
      <vt:lpstr>Arial Black</vt:lpstr>
      <vt:lpstr>Courier New</vt:lpstr>
      <vt:lpstr>Symbol</vt:lpstr>
      <vt:lpstr>Tema de Office</vt:lpstr>
      <vt:lpstr>¿Dónde estamos? ¿Quiénes somos?</vt:lpstr>
      <vt:lpstr>Presentación de PowerPoint</vt:lpstr>
      <vt:lpstr>CRISIS DE FE </vt:lpstr>
      <vt:lpstr>CRISIS DE FE </vt:lpstr>
      <vt:lpstr>CRISIS DE FE </vt:lpstr>
      <vt:lpstr>CRISIS DE FE </vt:lpstr>
      <vt:lpstr>Presentación de PowerPoint</vt:lpstr>
      <vt:lpstr>¿Qué tiene que hacer un cristiano  para que estos signos se vean? </vt:lpstr>
      <vt:lpstr>El cristianismo es más que esto… </vt:lpstr>
      <vt:lpstr>Presentación de PowerPoint</vt:lpstr>
      <vt:lpstr>Presentación de PowerPoint</vt:lpstr>
      <vt:lpstr>Veamos qué propone  el Concilio Vaticano II  al respecto:</vt:lpstr>
      <vt:lpstr>RENOVANDO LA LITURGIA</vt:lpstr>
      <vt:lpstr>Presentación de PowerPoint</vt:lpstr>
      <vt:lpstr>Presentación de PowerPoint</vt:lpstr>
      <vt:lpstr>Presentación de PowerPoint</vt:lpstr>
      <vt:lpstr>Presentación de PowerPoint</vt:lpstr>
      <vt:lpstr>Veamos qué propone  el Concilio Vaticano II  al respecto:</vt:lpstr>
      <vt:lpstr>RENOVANDO LA TEOLOGÍA</vt:lpstr>
      <vt:lpstr>RENOVANDO LA TEOLOGÍA</vt:lpstr>
      <vt:lpstr>Veamos qué propone  el Concilio Vaticano II  al respecto:</vt:lpstr>
      <vt:lpstr>Presentación de PowerPoint</vt:lpstr>
      <vt:lpstr>Presentación de PowerPoint</vt:lpstr>
      <vt:lpstr>Presentación de PowerPoint</vt:lpstr>
      <vt:lpstr>RESUMEN</vt:lpstr>
      <vt:lpstr>Responda las siguientes preguntas para la próxima sesión: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 Blanco</dc:creator>
  <cp:lastModifiedBy>E. Blanco</cp:lastModifiedBy>
  <cp:revision>3</cp:revision>
  <dcterms:created xsi:type="dcterms:W3CDTF">2025-03-07T22:10:34Z</dcterms:created>
  <dcterms:modified xsi:type="dcterms:W3CDTF">2025-03-07T23:41:58Z</dcterms:modified>
</cp:coreProperties>
</file>