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2"/>
    <p:restoredTop sz="94681"/>
  </p:normalViewPr>
  <p:slideViewPr>
    <p:cSldViewPr snapToGrid="0">
      <p:cViewPr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9017B-6F64-3447-BC35-DD00545D025C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A60EB-3F50-4C47-A697-EC8DE39F5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96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A60EB-3F50-4C47-A697-EC8DE39F592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21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C5ABF-3ACC-916A-F35E-D42B359A1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A3335B-820E-BAB6-D42F-9180998EF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98E38-DF67-06E5-7100-F0F8C3FB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0AAAF-C634-821A-C24C-E73F142D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E779B-5AC1-C76F-9B81-8E1BD953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9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573FC-76EB-9FB5-847A-D9684489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919224-EFE9-9AC2-7BA2-9D5EEF654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91419-428C-B74E-BB12-610EE544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7B486-CF0D-4777-F57A-8D4049DA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9BE51-B239-88CC-73C8-B4487464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0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757CB7-3861-CE1E-3667-9A8C9F6A4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D0F02-5772-5CD6-2DB4-23316FE74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253BF-54CD-92D2-184D-E4203181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56FB9-4FE4-C2F9-670B-348926E8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F373C-C92F-1969-0809-207043D5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8BE49-6790-90F4-47D1-A68566C5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300F70-563E-0E1E-3720-AD36B65F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8C977-B010-FC0F-CBE2-0B560749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9BD01-C3CA-8D81-E2D4-58BB079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7BB2D-FC4D-3160-D304-D8708FEB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92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6D0CB-8B22-1EBD-43ED-46E29025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17C107-C9FD-FE87-584C-C151BC6E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69513-E0EC-0E84-8EC5-ECDA23C8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912EF-047B-B454-6BAB-B4EF1E45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456AF6-4F3D-3AE6-921F-04C9F687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07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B673E-82D8-EA36-3380-3C97E01C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C8BC9-ADD6-020D-E462-A08BA4317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EFE493-301E-D2B4-EB60-4A147ED9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D4473C-71F4-DEA9-E81A-EE74C869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956A00-CFB6-49F6-C203-3A913FD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C7D1FC-0138-3B1C-7B2C-F236B9A5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2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80FC2-1C04-5660-668D-EF554378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77913-115C-E13A-631B-E94FEB1B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80221-B953-1F3C-58C6-7ABC38C55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590735-5E8D-0B43-8CB1-7DF92CD70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F0C79C-8D7C-520A-DD01-FF1877C1A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99CC1-E4E1-D069-9CF8-2308716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DF5024-3EC1-2A2B-7EF1-0A7DDDD6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952695-4768-1B5D-EB4F-56581CEB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92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F6042-3BA5-0FDC-D7E7-81EE8221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89A3C9-27DD-5339-E2D6-E75A91C3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CF7E61-E26C-B7C2-39C5-EB65C0E5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57703C-9E3D-0318-CDBD-738E1DA3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49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CDE964-87BB-1470-5F08-CA8F0C3F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583D61-DC1B-FB20-A15E-9256E168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758AF4-001D-4D63-C361-A183662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2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C9B4E-5E68-BCEE-0FC6-A48D3EEF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B3AA3-9F01-12A6-52C6-FA0A8775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5DC60F-7CBC-C35D-E9A6-DC0AA29D8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1E4089-22D9-9D1E-9AAE-EFDC100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121C8-1F1C-C84F-86FA-2B29E5B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1A72F7-290C-5579-020D-530143BD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9DB51-7782-63E0-7745-E4DD8504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EFE1DB-5EF9-D0B0-F479-2B654510D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95CB02-6DEE-AB6C-15E3-3BB8DF348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D1DC1-E2ED-E3B1-32A1-39DE4D7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B499E3-F3A5-AF56-1B9E-BC71C28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B7253-EE3E-7E61-43CF-A750D18A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28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AD8C52-B117-A81D-C14A-92EC4CD8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0D669F-23BE-5230-96A4-42839B0FE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5886C-E019-5013-C4E1-29DA57963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8A7395-974E-0948-A749-980E517B2081}" type="datetimeFigureOut">
              <a:rPr lang="es-MX" smtClean="0"/>
              <a:t>14/02/25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669C1-AEC1-32B9-9935-BB43BFF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D0A4C-536D-90A2-A97D-76F5DABB3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CDFE8-7A75-6146-A5BF-EDD3AACFC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27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67C09-9DB2-3824-E178-8E6974B45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¿Dónde estamos?</a:t>
            </a:r>
            <a:br>
              <a:rPr lang="es-MX" dirty="0"/>
            </a:br>
            <a:r>
              <a:rPr lang="es-MX" dirty="0"/>
              <a:t>¿Quiénes somos?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D2B08-7207-B299-0E95-465C943EB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Sesión 2</a:t>
            </a:r>
          </a:p>
        </p:txBody>
      </p:sp>
    </p:spTree>
    <p:extLst>
      <p:ext uri="{BB962C8B-B14F-4D97-AF65-F5344CB8AC3E}">
        <p14:creationId xmlns:p14="http://schemas.microsoft.com/office/powerpoint/2010/main" val="392702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A3C80EA2-E449-9AB7-D84B-F74AFDCDDE7C}"/>
              </a:ext>
            </a:extLst>
          </p:cNvPr>
          <p:cNvSpPr/>
          <p:nvPr/>
        </p:nvSpPr>
        <p:spPr>
          <a:xfrm>
            <a:off x="1166479" y="1492217"/>
            <a:ext cx="693836" cy="693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3E3E1A-556E-ADDB-AEEF-4E4999324A71}"/>
              </a:ext>
            </a:extLst>
          </p:cNvPr>
          <p:cNvSpPr txBox="1"/>
          <p:nvPr/>
        </p:nvSpPr>
        <p:spPr>
          <a:xfrm>
            <a:off x="728953" y="2233540"/>
            <a:ext cx="156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HOMBRE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NIHILISTA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EF9418-3B5C-431A-CDE5-4A4BDB1A397B}"/>
              </a:ext>
            </a:extLst>
          </p:cNvPr>
          <p:cNvSpPr txBox="1"/>
          <p:nvPr/>
        </p:nvSpPr>
        <p:spPr>
          <a:xfrm>
            <a:off x="816746" y="3258105"/>
            <a:ext cx="5131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Ya no cree en ideologías ni en colectivos. Aunque vive bajo una tiranía peor: la del dinero.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Sólo confía en el trabajo y en la tecnología.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Ya no cree en nada.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Ha encontrado en la ciencias las mismas seguridades que antes le daba la religión.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 una persona fría, calculadora, trabajadora, pragmática, realista: le interesan sólo las cosas que son eficaces.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Profundamente egoísta.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la religión sólo la ve como una tradición.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1E8C145-B109-592D-6C1D-A8D4F72966F5}"/>
              </a:ext>
            </a:extLst>
          </p:cNvPr>
          <p:cNvCxnSpPr/>
          <p:nvPr/>
        </p:nvCxnSpPr>
        <p:spPr>
          <a:xfrm>
            <a:off x="1860315" y="1864311"/>
            <a:ext cx="423568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6FD6899-24E9-54DE-934F-1C366EFD9933}"/>
              </a:ext>
            </a:extLst>
          </p:cNvPr>
          <p:cNvSpPr txBox="1"/>
          <p:nvPr/>
        </p:nvSpPr>
        <p:spPr>
          <a:xfrm>
            <a:off x="6196313" y="1608302"/>
            <a:ext cx="258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En nuestros días: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66AE23-C4BB-9A6B-9082-D8FF4441BDAF}"/>
              </a:ext>
            </a:extLst>
          </p:cNvPr>
          <p:cNvSpPr txBox="1"/>
          <p:nvPr/>
        </p:nvSpPr>
        <p:spPr>
          <a:xfrm>
            <a:off x="6196313" y="2298110"/>
            <a:ext cx="5013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Toda su preocupación se reduce a vivir bien y cómodo.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trabajo le da el dinero para cumplir sus sueños.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Dios sólo lo ve como un amuleto al que hay pedirle cosas que necesita.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 único que quizás puede importarle es la familia, aunque quizá esté divorciado o juntado.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le interesan los compromisos a largo plazo.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Las redes sociales rigen si vida: cómo pensar, cómo actuar incluso cómo vestirse. </a:t>
            </a:r>
          </a:p>
        </p:txBody>
      </p:sp>
    </p:spTree>
    <p:extLst>
      <p:ext uri="{BB962C8B-B14F-4D97-AF65-F5344CB8AC3E}">
        <p14:creationId xmlns:p14="http://schemas.microsoft.com/office/powerpoint/2010/main" val="22786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9E084B23-1A69-7B39-F4C8-27ECF75E5C68}"/>
              </a:ext>
            </a:extLst>
          </p:cNvPr>
          <p:cNvSpPr/>
          <p:nvPr/>
        </p:nvSpPr>
        <p:spPr>
          <a:xfrm>
            <a:off x="1011487" y="1339539"/>
            <a:ext cx="693836" cy="6938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41EC33-9028-0D5D-7152-D2D0A8469A29}"/>
              </a:ext>
            </a:extLst>
          </p:cNvPr>
          <p:cNvSpPr txBox="1"/>
          <p:nvPr/>
        </p:nvSpPr>
        <p:spPr>
          <a:xfrm>
            <a:off x="484981" y="2097277"/>
            <a:ext cx="1852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HOMBRE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SOCIALISTA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DF53BB-3752-3CFD-B00A-79186973F45F}"/>
              </a:ext>
            </a:extLst>
          </p:cNvPr>
          <p:cNvSpPr txBox="1"/>
          <p:nvPr/>
        </p:nvSpPr>
        <p:spPr>
          <a:xfrm>
            <a:off x="405082" y="2887682"/>
            <a:ext cx="5131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 que antes veía como religión hoy es la lucha por las causas (de cualquier tipo: sociales, ideológicas, ambientales…)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Considera a la Iglesia un retroceso, un impedimento para el cambio social.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Cree profundamente en la “acción” más que en las teorías.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Cree que las religiones son un mal que debe ser erradicado.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 idealista porque imagina que el mundo será mejor cuando cada quien haga lo que le venga en gana.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 mejor y más consciente que el hombre de antes.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91407BF-D8CE-2DBD-63A9-3A14B0347A65}"/>
              </a:ext>
            </a:extLst>
          </p:cNvPr>
          <p:cNvCxnSpPr/>
          <p:nvPr/>
        </p:nvCxnSpPr>
        <p:spPr>
          <a:xfrm>
            <a:off x="1705323" y="1704513"/>
            <a:ext cx="423568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79B65E7-3DBA-FD62-C176-2E871D2F7F84}"/>
              </a:ext>
            </a:extLst>
          </p:cNvPr>
          <p:cNvSpPr txBox="1"/>
          <p:nvPr/>
        </p:nvSpPr>
        <p:spPr>
          <a:xfrm>
            <a:off x="6041321" y="1448504"/>
            <a:ext cx="258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En nuestros días: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D0D9FE-7CC8-E7B9-4CFE-F06F5F0C850E}"/>
              </a:ext>
            </a:extLst>
          </p:cNvPr>
          <p:cNvSpPr txBox="1"/>
          <p:nvPr/>
        </p:nvSpPr>
        <p:spPr>
          <a:xfrm>
            <a:off x="5941008" y="2638138"/>
            <a:ext cx="39416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Está a favor de cualquier lucha por la igualdad.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Considera que todo lo anterior es arcaico y poco sensible con los problemas actuales.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Saturado por la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cree en la ciencia ni en la verdad. Cada quien se crea su propia verdad.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Cree que todas las estructuras sociales, políticas y culturales no sirven ni funcionan.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 posible un mundo mejor. </a:t>
            </a:r>
          </a:p>
        </p:txBody>
      </p:sp>
    </p:spTree>
    <p:extLst>
      <p:ext uri="{BB962C8B-B14F-4D97-AF65-F5344CB8AC3E}">
        <p14:creationId xmlns:p14="http://schemas.microsoft.com/office/powerpoint/2010/main" val="35697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9C22FC-BD7F-5E4C-8770-F10D86EBFD01}"/>
              </a:ext>
            </a:extLst>
          </p:cNvPr>
          <p:cNvSpPr txBox="1"/>
          <p:nvPr/>
        </p:nvSpPr>
        <p:spPr>
          <a:xfrm>
            <a:off x="2556767" y="1180946"/>
            <a:ext cx="8753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¿Cómo ha respondido la Iglesia ante estos retos?</a:t>
            </a:r>
          </a:p>
        </p:txBody>
      </p:sp>
    </p:spTree>
    <p:extLst>
      <p:ext uri="{BB962C8B-B14F-4D97-AF65-F5344CB8AC3E}">
        <p14:creationId xmlns:p14="http://schemas.microsoft.com/office/powerpoint/2010/main" val="10680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ADAF09-4BE9-A941-ED79-64E3915F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2887" cy="1687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3CB3B5-4A21-CCD2-610E-948A06B6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2" y="0"/>
            <a:ext cx="3180522" cy="3134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6F9714-D2DE-4842-D58A-9D48A6C7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526" y="3106498"/>
            <a:ext cx="1184546" cy="12345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E88239-7DAF-9248-78AF-ECDE60413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243" y="4486869"/>
            <a:ext cx="607111" cy="5887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FBDE6F-2823-2BE3-B354-C218B907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510" y="5221357"/>
            <a:ext cx="613844" cy="595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D1D5E6-6A87-02BB-3733-7DD09CB5A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510" y="5962374"/>
            <a:ext cx="613844" cy="5952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63BA78-569F-C82B-ADA3-EA8DE1C83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169" y="171450"/>
            <a:ext cx="196850" cy="1123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8077E0-F47B-893F-9137-7EE0D3D7C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280" y="1367086"/>
            <a:ext cx="254873" cy="17671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5E7C83-DE86-70C0-7DC5-C6CA7C220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569" y="3478697"/>
            <a:ext cx="2497423" cy="4438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579A43-FF85-C89C-28A5-BFBC67DC56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7069" y="171450"/>
            <a:ext cx="1745698" cy="8390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C4831A-69C9-D146-5193-8FF9FB84E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0474" y="1044613"/>
            <a:ext cx="3048000" cy="850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0238677-32C9-694C-2C31-2483A9E9DF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84" y="1295400"/>
            <a:ext cx="3545285" cy="21066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DD886D7-05B5-C39E-2894-A6A734CD1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017" y="2378464"/>
            <a:ext cx="3695700" cy="16002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E9CCF6-C3EF-CAC7-F651-566ECBD44C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284" y="3429000"/>
            <a:ext cx="34671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9538E55-F77F-F872-096D-E683D064CF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0532" y="4341095"/>
            <a:ext cx="415988" cy="237113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C752DC9-CC0B-E1FE-65F6-BC0F2357B1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8216" y="4645611"/>
            <a:ext cx="1968500" cy="19177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C848F00-7BD0-FD7A-8DDD-332E4A4F04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077" y="4593211"/>
            <a:ext cx="1104900" cy="3429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B49327-6473-9ADB-3EA2-6F4D790310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0700" y="3978664"/>
            <a:ext cx="3300029" cy="72486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A599C20-D0EA-AEDA-6104-1AC81943AB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10700" y="4563817"/>
            <a:ext cx="3858314" cy="74458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033BDE8-3911-0A39-8343-052CDB30F7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44354" y="5313166"/>
            <a:ext cx="1765300" cy="4191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9DB467-AF31-ED41-73F5-60876343097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1456" y="5320194"/>
            <a:ext cx="1932377" cy="7771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C343058-F202-17CD-3732-43166FDFAC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99" y="6097346"/>
            <a:ext cx="5104019" cy="5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AFCA4C-184A-E3B5-49BB-A3551A15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01" b="98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BBA577-2CBA-7292-4C8F-C3099FBB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79" y="2816558"/>
            <a:ext cx="596900" cy="609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D59628-F23A-F0BB-1C17-7C8C434F2474}"/>
              </a:ext>
            </a:extLst>
          </p:cNvPr>
          <p:cNvSpPr txBox="1"/>
          <p:nvPr/>
        </p:nvSpPr>
        <p:spPr>
          <a:xfrm>
            <a:off x="520083" y="2364437"/>
            <a:ext cx="19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EDAD MEDIA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73534E-B9F6-3C34-EFD9-4A80F8EC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91" y="348355"/>
            <a:ext cx="1460675" cy="2016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F1A41E-9467-0D73-8B58-4F0FD8ED2BDA}"/>
              </a:ext>
            </a:extLst>
          </p:cNvPr>
          <p:cNvSpPr txBox="1"/>
          <p:nvPr/>
        </p:nvSpPr>
        <p:spPr>
          <a:xfrm>
            <a:off x="145206" y="3565133"/>
            <a:ext cx="2383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cristianismo en su </a:t>
            </a:r>
          </a:p>
          <a:p>
            <a:pPr algn="just"/>
            <a:r>
              <a:rPr lang="es-MX" dirty="0"/>
              <a:t>apogeo.La monarquía</a:t>
            </a:r>
          </a:p>
          <a:p>
            <a:pPr algn="just"/>
            <a:r>
              <a:rPr lang="es-MX" dirty="0"/>
              <a:t> y los privilegios </a:t>
            </a:r>
          </a:p>
          <a:p>
            <a:pPr algn="just"/>
            <a:r>
              <a:rPr lang="es-MX" dirty="0"/>
              <a:t>estaban sustentados </a:t>
            </a:r>
          </a:p>
          <a:p>
            <a:pPr algn="just"/>
            <a:r>
              <a:rPr lang="es-MX" dirty="0"/>
              <a:t>por la Iglesia. 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799C3B5-2663-C604-6E11-66282654E18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628579" y="3121358"/>
            <a:ext cx="2306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832456B-6860-C71A-396E-E9B94A85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78" y="2816558"/>
            <a:ext cx="596900" cy="609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ED37A1-08BC-CF3D-DB12-AA0CCCFC81BC}"/>
              </a:ext>
            </a:extLst>
          </p:cNvPr>
          <p:cNvSpPr txBox="1"/>
          <p:nvPr/>
        </p:nvSpPr>
        <p:spPr>
          <a:xfrm>
            <a:off x="2848693" y="1718106"/>
            <a:ext cx="23264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1517</a:t>
            </a:r>
          </a:p>
          <a:p>
            <a:pPr algn="ctr"/>
            <a:r>
              <a:rPr lang="es-MX" sz="2400" b="1" dirty="0"/>
              <a:t>LUTERO</a:t>
            </a:r>
          </a:p>
          <a:p>
            <a:pPr algn="ctr"/>
            <a:r>
              <a:rPr lang="es-MX" b="1" dirty="0"/>
              <a:t>Y LOS REFORMISTAS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CF943B4-A4C6-2984-C791-7C0AB927A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01" y="390216"/>
            <a:ext cx="1361426" cy="13032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27BCA75-B0CA-7945-0C69-40DD48B4D76E}"/>
              </a:ext>
            </a:extLst>
          </p:cNvPr>
          <p:cNvSpPr txBox="1"/>
          <p:nvPr/>
        </p:nvSpPr>
        <p:spPr>
          <a:xfrm>
            <a:off x="2848693" y="3565133"/>
            <a:ext cx="23836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pecado original causa un daño irreversible en la naturaleza humana. </a:t>
            </a:r>
            <a:r>
              <a:rPr lang="es-MX" b="1" dirty="0"/>
              <a:t>Es insuperable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La humanidad debe liberarse de su vinculación con Dios. </a:t>
            </a:r>
          </a:p>
          <a:p>
            <a:pPr algn="just"/>
            <a:r>
              <a:rPr lang="es-MX" b="1" dirty="0"/>
              <a:t>Sólo así puede llegar a un estado superior de progreso. 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BF87C2C-2E23-A932-9828-14ABBFB34DC2}"/>
              </a:ext>
            </a:extLst>
          </p:cNvPr>
          <p:cNvGrpSpPr/>
          <p:nvPr/>
        </p:nvGrpSpPr>
        <p:grpSpPr>
          <a:xfrm>
            <a:off x="4295135" y="1898733"/>
            <a:ext cx="2270052" cy="2405064"/>
            <a:chOff x="4295135" y="1898733"/>
            <a:chExt cx="2270052" cy="2405064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0A2276DE-2ECC-607B-046C-CE9F1E4D88AA}"/>
                </a:ext>
              </a:extLst>
            </p:cNvPr>
            <p:cNvCxnSpPr>
              <a:cxnSpLocks/>
            </p:cNvCxnSpPr>
            <p:nvPr/>
          </p:nvCxnSpPr>
          <p:spPr>
            <a:xfrm>
              <a:off x="4295135" y="3121358"/>
              <a:ext cx="104742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8632EE64-2A10-7A00-7729-B43CAED5D05A}"/>
                </a:ext>
              </a:extLst>
            </p:cNvPr>
            <p:cNvCxnSpPr/>
            <p:nvPr/>
          </p:nvCxnSpPr>
          <p:spPr>
            <a:xfrm flipV="1">
              <a:off x="5342562" y="1898733"/>
              <a:ext cx="1222625" cy="1222625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99CF1D2B-4C44-F533-73E9-A97E1182770E}"/>
                </a:ext>
              </a:extLst>
            </p:cNvPr>
            <p:cNvCxnSpPr/>
            <p:nvPr/>
          </p:nvCxnSpPr>
          <p:spPr>
            <a:xfrm>
              <a:off x="5342562" y="3121358"/>
              <a:ext cx="1182439" cy="11824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6D4A4DD5-ABD3-6637-B109-0A1EBF022F34}"/>
              </a:ext>
            </a:extLst>
          </p:cNvPr>
          <p:cNvSpPr/>
          <p:nvPr/>
        </p:nvSpPr>
        <p:spPr>
          <a:xfrm>
            <a:off x="6393698" y="1201458"/>
            <a:ext cx="872392" cy="8723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89D9257-2DA6-3934-1228-2CEF605E4742}"/>
              </a:ext>
            </a:extLst>
          </p:cNvPr>
          <p:cNvSpPr/>
          <p:nvPr/>
        </p:nvSpPr>
        <p:spPr>
          <a:xfrm>
            <a:off x="6393698" y="3911759"/>
            <a:ext cx="872392" cy="8723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EB8EF8-6065-CD41-837E-0E795801F9A2}"/>
              </a:ext>
            </a:extLst>
          </p:cNvPr>
          <p:cNvSpPr txBox="1"/>
          <p:nvPr/>
        </p:nvSpPr>
        <p:spPr>
          <a:xfrm>
            <a:off x="5451279" y="518113"/>
            <a:ext cx="275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PROTESTANTISMO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F11400-427B-B05E-0819-F6A7ADC6B79B}"/>
              </a:ext>
            </a:extLst>
          </p:cNvPr>
          <p:cNvSpPr txBox="1"/>
          <p:nvPr/>
        </p:nvSpPr>
        <p:spPr>
          <a:xfrm>
            <a:off x="5743923" y="4863365"/>
            <a:ext cx="217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CATOLICISMO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EB54F645-0725-E906-6EC7-98FDC3F6FC3D}"/>
              </a:ext>
            </a:extLst>
          </p:cNvPr>
          <p:cNvSpPr/>
          <p:nvPr/>
        </p:nvSpPr>
        <p:spPr>
          <a:xfrm>
            <a:off x="9833829" y="1201458"/>
            <a:ext cx="872392" cy="8723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E58ACA2-0699-88DA-E844-B5F8FD21989B}"/>
              </a:ext>
            </a:extLst>
          </p:cNvPr>
          <p:cNvCxnSpPr>
            <a:stCxn id="29" idx="6"/>
            <a:endCxn id="33" idx="2"/>
          </p:cNvCxnSpPr>
          <p:nvPr/>
        </p:nvCxnSpPr>
        <p:spPr>
          <a:xfrm>
            <a:off x="7266090" y="1637654"/>
            <a:ext cx="2567739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A7F8EF4-5B97-B085-9EEE-57BFBA83CAB2}"/>
              </a:ext>
            </a:extLst>
          </p:cNvPr>
          <p:cNvSpPr txBox="1"/>
          <p:nvPr/>
        </p:nvSpPr>
        <p:spPr>
          <a:xfrm>
            <a:off x="9221725" y="553341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=</a:t>
            </a:r>
            <a:r>
              <a:rPr lang="es-MX" sz="2400" b="1" dirty="0"/>
              <a:t> LIBERALISMO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042355C-0EFF-A9B8-58BA-79639F0DCCA4}"/>
              </a:ext>
            </a:extLst>
          </p:cNvPr>
          <p:cNvSpPr txBox="1"/>
          <p:nvPr/>
        </p:nvSpPr>
        <p:spPr>
          <a:xfrm>
            <a:off x="8828338" y="2026410"/>
            <a:ext cx="2901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Estado debe garantizar la igualdad y la libertad  de cada persona: nada puede anteponerse a la libertad económica, la igualdad de oportunidades y a sus derechos.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A252D55-3856-2C55-0DF4-E9B7F960AECA}"/>
              </a:ext>
            </a:extLst>
          </p:cNvPr>
          <p:cNvSpPr txBox="1"/>
          <p:nvPr/>
        </p:nvSpPr>
        <p:spPr>
          <a:xfrm>
            <a:off x="7350701" y="948225"/>
            <a:ext cx="2141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+</a:t>
            </a:r>
            <a:r>
              <a:rPr lang="es-MX" b="1" dirty="0"/>
              <a:t> Teoría Política</a:t>
            </a:r>
          </a:p>
          <a:p>
            <a:pPr algn="ctr"/>
            <a:r>
              <a:rPr lang="es-MX" b="1" dirty="0"/>
              <a:t>y Económica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1236B64-3DEE-F7E7-65A8-26A5774EDC4C}"/>
              </a:ext>
            </a:extLst>
          </p:cNvPr>
          <p:cNvCxnSpPr>
            <a:cxnSpLocks/>
          </p:cNvCxnSpPr>
          <p:nvPr/>
        </p:nvCxnSpPr>
        <p:spPr>
          <a:xfrm flipV="1">
            <a:off x="7138331" y="4404631"/>
            <a:ext cx="2354047" cy="21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9EF87987-F792-2633-8AC3-807E9FC17DEC}"/>
              </a:ext>
            </a:extLst>
          </p:cNvPr>
          <p:cNvSpPr/>
          <p:nvPr/>
        </p:nvSpPr>
        <p:spPr>
          <a:xfrm>
            <a:off x="9453172" y="4111723"/>
            <a:ext cx="589823" cy="5898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3DE9433-7102-BF1B-81DF-78EE07E09530}"/>
              </a:ext>
            </a:extLst>
          </p:cNvPr>
          <p:cNvSpPr txBox="1"/>
          <p:nvPr/>
        </p:nvSpPr>
        <p:spPr>
          <a:xfrm>
            <a:off x="7807602" y="4748717"/>
            <a:ext cx="423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1545 Concilio de Trento</a:t>
            </a:r>
            <a:endParaRPr lang="es-MX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79EF796-C914-1043-1B35-842C84817C0C}"/>
              </a:ext>
            </a:extLst>
          </p:cNvPr>
          <p:cNvSpPr txBox="1"/>
          <p:nvPr/>
        </p:nvSpPr>
        <p:spPr>
          <a:xfrm>
            <a:off x="8043005" y="5134793"/>
            <a:ext cx="3876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Condena el Protestantismo</a:t>
            </a:r>
          </a:p>
          <a:p>
            <a:pPr algn="just"/>
            <a:r>
              <a:rPr lang="es-MX" dirty="0"/>
              <a:t>Renueva el Clero</a:t>
            </a:r>
          </a:p>
          <a:p>
            <a:pPr algn="just"/>
            <a:r>
              <a:rPr lang="es-MX" dirty="0"/>
              <a:t>El Papado como único interprete de la Biblia.</a:t>
            </a:r>
          </a:p>
          <a:p>
            <a:pPr algn="just"/>
            <a:r>
              <a:rPr lang="es-MX" dirty="0"/>
              <a:t>Valor absoluto de los Sacramentos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1045C12-3224-3C19-BBFA-B30087DB5E4F}"/>
              </a:ext>
            </a:extLst>
          </p:cNvPr>
          <p:cNvCxnSpPr>
            <a:stCxn id="33" idx="6"/>
          </p:cNvCxnSpPr>
          <p:nvPr/>
        </p:nvCxnSpPr>
        <p:spPr>
          <a:xfrm>
            <a:off x="10706221" y="1637654"/>
            <a:ext cx="139673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7350406C-10EB-EC9F-6ABF-4CCD14CF65B9}"/>
              </a:ext>
            </a:extLst>
          </p:cNvPr>
          <p:cNvCxnSpPr>
            <a:stCxn id="41" idx="6"/>
          </p:cNvCxnSpPr>
          <p:nvPr/>
        </p:nvCxnSpPr>
        <p:spPr>
          <a:xfrm flipV="1">
            <a:off x="10042995" y="4404631"/>
            <a:ext cx="2059962" cy="20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7" grpId="0"/>
      <p:bldP spid="29" grpId="0" animBg="1"/>
      <p:bldP spid="30" grpId="0" animBg="1"/>
      <p:bldP spid="31" grpId="0"/>
      <p:bldP spid="32" grpId="0"/>
      <p:bldP spid="33" grpId="0" animBg="1"/>
      <p:bldP spid="36" grpId="0"/>
      <p:bldP spid="37" grpId="0"/>
      <p:bldP spid="38" grpId="0"/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A57C7FE-A2B3-CCD4-8A8F-D8E7013317F5}"/>
              </a:ext>
            </a:extLst>
          </p:cNvPr>
          <p:cNvCxnSpPr>
            <a:cxnSpLocks/>
          </p:cNvCxnSpPr>
          <p:nvPr/>
        </p:nvCxnSpPr>
        <p:spPr>
          <a:xfrm>
            <a:off x="0" y="5476126"/>
            <a:ext cx="120824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DFBE90A-FB36-987A-C96F-39ABA97C3404}"/>
              </a:ext>
            </a:extLst>
          </p:cNvPr>
          <p:cNvCxnSpPr/>
          <p:nvPr/>
        </p:nvCxnSpPr>
        <p:spPr>
          <a:xfrm>
            <a:off x="0" y="2207231"/>
            <a:ext cx="1674688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95EC10D5-9F9B-6C1B-DBD3-646358B220D5}"/>
              </a:ext>
            </a:extLst>
          </p:cNvPr>
          <p:cNvSpPr/>
          <p:nvPr/>
        </p:nvSpPr>
        <p:spPr>
          <a:xfrm>
            <a:off x="1674688" y="1719208"/>
            <a:ext cx="976045" cy="97604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EAEEF3-8B99-F260-A730-27C7FB51FC06}"/>
              </a:ext>
            </a:extLst>
          </p:cNvPr>
          <p:cNvSpPr txBox="1"/>
          <p:nvPr/>
        </p:nvSpPr>
        <p:spPr>
          <a:xfrm>
            <a:off x="1278141" y="1013531"/>
            <a:ext cx="1769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HEGEL</a:t>
            </a:r>
          </a:p>
          <a:p>
            <a:pPr algn="ctr"/>
            <a:r>
              <a:rPr lang="es-MX" sz="2400" b="1" dirty="0"/>
              <a:t>(1770-1831)</a:t>
            </a:r>
            <a:endParaRPr lang="es-MX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B73116-7082-E3CD-D164-3595C0CCAA8B}"/>
              </a:ext>
            </a:extLst>
          </p:cNvPr>
          <p:cNvSpPr txBox="1"/>
          <p:nvPr/>
        </p:nvSpPr>
        <p:spPr>
          <a:xfrm>
            <a:off x="218594" y="2716047"/>
            <a:ext cx="4065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“</a:t>
            </a:r>
            <a:r>
              <a:rPr lang="es-MX" i="1" dirty="0"/>
              <a:t>Desde que luce el sol en el firmamento y los planetas giran a su alrededor, jamás se había visto que el hombre se levantara sobre su cabeza, es decir sobre su pensamiento y construyera la realidad ajustada a él mismo. Su pensamiento debe regir la realidad</a:t>
            </a:r>
            <a:r>
              <a:rPr lang="es-MX" dirty="0"/>
              <a:t>.” </a:t>
            </a:r>
            <a:r>
              <a:rPr lang="es-MX" sz="1200" dirty="0"/>
              <a:t>(Lecciones sobre la filosofia de la historia)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5CBC752-45DC-D421-7DD4-9814386F139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650733" y="2207231"/>
            <a:ext cx="9431676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C08977-95C4-2916-AB92-EE2862460783}"/>
              </a:ext>
            </a:extLst>
          </p:cNvPr>
          <p:cNvSpPr txBox="1"/>
          <p:nvPr/>
        </p:nvSpPr>
        <p:spPr>
          <a:xfrm>
            <a:off x="5242292" y="934554"/>
            <a:ext cx="296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¿Qué significa esto?</a:t>
            </a:r>
            <a:endParaRPr lang="es-MX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D428250-7443-4B5D-C289-73360A45CB6D}"/>
              </a:ext>
            </a:extLst>
          </p:cNvPr>
          <p:cNvSpPr txBox="1"/>
          <p:nvPr/>
        </p:nvSpPr>
        <p:spPr>
          <a:xfrm>
            <a:off x="9306391" y="4086936"/>
            <a:ext cx="218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hombre tiene que ser su propio dios.</a:t>
            </a:r>
            <a:endParaRPr lang="es-MX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C30B82-97BF-E808-A4F8-9FBE7C78A1E9}"/>
              </a:ext>
            </a:extLst>
          </p:cNvPr>
          <p:cNvSpPr txBox="1"/>
          <p:nvPr/>
        </p:nvSpPr>
        <p:spPr>
          <a:xfrm>
            <a:off x="6718587" y="3323235"/>
            <a:ext cx="218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puede manipular el futuro. Al hombre le corresponde configurar su futuro.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5F676D-C48F-9A73-FBFC-FD16A75C8E35}"/>
              </a:ext>
            </a:extLst>
          </p:cNvPr>
          <p:cNvSpPr txBox="1"/>
          <p:nvPr/>
        </p:nvSpPr>
        <p:spPr>
          <a:xfrm>
            <a:off x="4554234" y="2716047"/>
            <a:ext cx="218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La humanidad de ahora es mejor que la humanidad de antes.</a:t>
            </a:r>
            <a:endParaRPr lang="es-MX" sz="1200" dirty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77222E8-D9BB-0A29-6CF2-B5B27F170C54}"/>
              </a:ext>
            </a:extLst>
          </p:cNvPr>
          <p:cNvCxnSpPr>
            <a:cxnSpLocks/>
          </p:cNvCxnSpPr>
          <p:nvPr/>
        </p:nvCxnSpPr>
        <p:spPr>
          <a:xfrm>
            <a:off x="5585898" y="2092201"/>
            <a:ext cx="1" cy="47014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66D3942-9593-97AE-F7E1-CADC052CE90A}"/>
              </a:ext>
            </a:extLst>
          </p:cNvPr>
          <p:cNvCxnSpPr>
            <a:cxnSpLocks/>
          </p:cNvCxnSpPr>
          <p:nvPr/>
        </p:nvCxnSpPr>
        <p:spPr>
          <a:xfrm>
            <a:off x="7812429" y="2092372"/>
            <a:ext cx="0" cy="111647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1D15364D-4001-1C6B-6E3D-72C9E1026178}"/>
              </a:ext>
            </a:extLst>
          </p:cNvPr>
          <p:cNvCxnSpPr>
            <a:cxnSpLocks/>
          </p:cNvCxnSpPr>
          <p:nvPr/>
        </p:nvCxnSpPr>
        <p:spPr>
          <a:xfrm>
            <a:off x="10492271" y="2082097"/>
            <a:ext cx="0" cy="191645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323104-1285-5529-95C7-0862DA531BFD}"/>
              </a:ext>
            </a:extLst>
          </p:cNvPr>
          <p:cNvSpPr txBox="1"/>
          <p:nvPr/>
        </p:nvSpPr>
        <p:spPr>
          <a:xfrm>
            <a:off x="2036110" y="5571235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Mientras tanto la Iglesia Católica vive dentro de sus muros. </a:t>
            </a:r>
          </a:p>
          <a:p>
            <a:pPr algn="ctr"/>
            <a:r>
              <a:rPr lang="es-MX" sz="2400" b="1" dirty="0"/>
              <a:t>Todo lo que no piense como nosotros está condenado. </a:t>
            </a:r>
          </a:p>
          <a:p>
            <a:pPr algn="ctr"/>
            <a:r>
              <a:rPr lang="es-MX" sz="2400" b="1" dirty="0"/>
              <a:t>Fuera de la Iglesia no hay salvación.</a:t>
            </a:r>
            <a:endParaRPr lang="es-MX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C6B068-8CCB-C5C0-E033-DFB7FA031789}"/>
              </a:ext>
            </a:extLst>
          </p:cNvPr>
          <p:cNvSpPr txBox="1"/>
          <p:nvPr/>
        </p:nvSpPr>
        <p:spPr>
          <a:xfrm>
            <a:off x="4972884" y="4730135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A esto también se le llama Progresismo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482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7" grpId="0"/>
      <p:bldP spid="19" grpId="0"/>
      <p:bldP spid="20" grpId="0"/>
      <p:bldP spid="21" grpId="0"/>
      <p:bldP spid="28" grpId="0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1965E74-ADB9-1CC4-F617-033D6C736112}"/>
              </a:ext>
            </a:extLst>
          </p:cNvPr>
          <p:cNvCxnSpPr/>
          <p:nvPr/>
        </p:nvCxnSpPr>
        <p:spPr>
          <a:xfrm>
            <a:off x="0" y="2337372"/>
            <a:ext cx="118152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9C63D-08A4-726C-5CC0-C4140F566718}"/>
              </a:ext>
            </a:extLst>
          </p:cNvPr>
          <p:cNvSpPr txBox="1"/>
          <p:nvPr/>
        </p:nvSpPr>
        <p:spPr>
          <a:xfrm>
            <a:off x="824559" y="607387"/>
            <a:ext cx="252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SIGLO 18:</a:t>
            </a:r>
          </a:p>
          <a:p>
            <a:pPr algn="ctr"/>
            <a:r>
              <a:rPr lang="es-MX" sz="2400" b="1" dirty="0"/>
              <a:t>LA ILUSTRACIÓN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03550ED-630C-DDF9-C7DE-1B6B5F985CAA}"/>
              </a:ext>
            </a:extLst>
          </p:cNvPr>
          <p:cNvGrpSpPr/>
          <p:nvPr/>
        </p:nvGrpSpPr>
        <p:grpSpPr>
          <a:xfrm>
            <a:off x="1160977" y="1438384"/>
            <a:ext cx="1797977" cy="1797977"/>
            <a:chOff x="1160977" y="1438384"/>
            <a:chExt cx="1797977" cy="179797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DD4858A1-EBBE-8680-DCD4-9CDD63B2D156}"/>
                </a:ext>
              </a:extLst>
            </p:cNvPr>
            <p:cNvSpPr/>
            <p:nvPr/>
          </p:nvSpPr>
          <p:spPr>
            <a:xfrm>
              <a:off x="1160977" y="1438384"/>
              <a:ext cx="1797977" cy="179797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A714435-A848-870F-B6D7-1493BBCE7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407" y="1640078"/>
              <a:ext cx="1181528" cy="1394590"/>
            </a:xfrm>
            <a:prstGeom prst="rect">
              <a:avLst/>
            </a:prstGeom>
          </p:spPr>
        </p:pic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6653915-4993-6E5A-FA69-32F872D3D826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958954" y="2337373"/>
            <a:ext cx="900016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60F905-536F-A8D9-6048-E5C4A5BE9B97}"/>
              </a:ext>
            </a:extLst>
          </p:cNvPr>
          <p:cNvSpPr txBox="1"/>
          <p:nvPr/>
        </p:nvSpPr>
        <p:spPr>
          <a:xfrm>
            <a:off x="3088521" y="771404"/>
            <a:ext cx="238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“Nada puede estar por encima de la cabeza de la humanidad”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0DDF70-FCA0-A5C1-39E4-2B0B51CA904F}"/>
              </a:ext>
            </a:extLst>
          </p:cNvPr>
          <p:cNvSpPr txBox="1"/>
          <p:nvPr/>
        </p:nvSpPr>
        <p:spPr>
          <a:xfrm>
            <a:off x="3088521" y="3096838"/>
            <a:ext cx="238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“La razón humana debe iluminar </a:t>
            </a:r>
            <a:r>
              <a:rPr lang="es-MX" dirty="0"/>
              <a:t>(o ilustrar)</a:t>
            </a:r>
            <a:r>
              <a:rPr lang="es-MX" b="1" dirty="0"/>
              <a:t> TODO CUANTO EXISTE”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D3854F-12B5-28DE-D0A6-F1CCDC45632F}"/>
              </a:ext>
            </a:extLst>
          </p:cNvPr>
          <p:cNvSpPr txBox="1"/>
          <p:nvPr/>
        </p:nvSpPr>
        <p:spPr>
          <a:xfrm>
            <a:off x="8675933" y="307695"/>
            <a:ext cx="3516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INDEPENDENCIA DE:</a:t>
            </a:r>
          </a:p>
          <a:p>
            <a:pPr algn="ctr"/>
            <a:r>
              <a:rPr lang="es-MX" b="1" dirty="0"/>
              <a:t>- clases explotadas</a:t>
            </a:r>
          </a:p>
          <a:p>
            <a:pPr algn="ctr"/>
            <a:r>
              <a:rPr lang="es-MX" b="1" dirty="0"/>
              <a:t>- razas oprimidas</a:t>
            </a:r>
          </a:p>
          <a:p>
            <a:pPr marL="285750" indent="-285750" algn="ctr">
              <a:buFontTx/>
              <a:buChar char="-"/>
            </a:pPr>
            <a:r>
              <a:rPr lang="es-MX" b="1" dirty="0"/>
              <a:t>“tercer mundo”</a:t>
            </a:r>
          </a:p>
          <a:p>
            <a:pPr marL="285750" indent="-285750" algn="ctr">
              <a:buFontTx/>
              <a:buChar char="-"/>
            </a:pPr>
            <a:r>
              <a:rPr lang="es-MX" b="1" dirty="0"/>
              <a:t>de la mujer</a:t>
            </a:r>
          </a:p>
          <a:p>
            <a:pPr marL="285750" indent="-285750" algn="ctr">
              <a:buFontTx/>
              <a:buChar char="-"/>
            </a:pPr>
            <a:r>
              <a:rPr lang="es-MX" b="1" dirty="0"/>
              <a:t>ambientes sociales y culturales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B9B998-B583-78CB-228C-976C531CCC41}"/>
              </a:ext>
            </a:extLst>
          </p:cNvPr>
          <p:cNvSpPr txBox="1"/>
          <p:nvPr/>
        </p:nvSpPr>
        <p:spPr>
          <a:xfrm>
            <a:off x="5601693" y="422721"/>
            <a:ext cx="3079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 tiene que liberar a la humanidad y hacerle dueño y protagonista de su futuro. </a:t>
            </a:r>
          </a:p>
          <a:p>
            <a:pPr algn="ctr"/>
            <a:r>
              <a:rPr lang="es-MX" b="1" dirty="0"/>
              <a:t>EMANCIPACIÓN DE TODA DEPENDENCIA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77D7E2-6697-C924-3A3D-7D3350EF6450}"/>
              </a:ext>
            </a:extLst>
          </p:cNvPr>
          <p:cNvSpPr txBox="1"/>
          <p:nvPr/>
        </p:nvSpPr>
        <p:spPr>
          <a:xfrm>
            <a:off x="6095999" y="3166723"/>
            <a:ext cx="238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La principal dependencia que tiene la humanidad es la religiosa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8F21A9-1A50-BE2A-D799-6F3340381F01}"/>
              </a:ext>
            </a:extLst>
          </p:cNvPr>
          <p:cNvSpPr txBox="1"/>
          <p:nvPr/>
        </p:nvSpPr>
        <p:spPr>
          <a:xfrm>
            <a:off x="6095999" y="5448659"/>
            <a:ext cx="238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Nace el Odio a la fe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80B7CD5-FDEA-CC47-9489-E864A9AB38CE}"/>
              </a:ext>
            </a:extLst>
          </p:cNvPr>
          <p:cNvCxnSpPr>
            <a:cxnSpLocks/>
          </p:cNvCxnSpPr>
          <p:nvPr/>
        </p:nvCxnSpPr>
        <p:spPr>
          <a:xfrm>
            <a:off x="4280323" y="2077512"/>
            <a:ext cx="0" cy="957156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A3BB9E0-D600-74C4-57BC-2835085464BF}"/>
              </a:ext>
            </a:extLst>
          </p:cNvPr>
          <p:cNvCxnSpPr>
            <a:cxnSpLocks/>
          </p:cNvCxnSpPr>
          <p:nvPr/>
        </p:nvCxnSpPr>
        <p:spPr>
          <a:xfrm>
            <a:off x="7290594" y="2077512"/>
            <a:ext cx="12009" cy="1035558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A187C12-4195-7256-28AD-B8B6F874317F}"/>
              </a:ext>
            </a:extLst>
          </p:cNvPr>
          <p:cNvCxnSpPr>
            <a:cxnSpLocks/>
          </p:cNvCxnSpPr>
          <p:nvPr/>
        </p:nvCxnSpPr>
        <p:spPr>
          <a:xfrm>
            <a:off x="10585787" y="2265486"/>
            <a:ext cx="0" cy="847584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C3B494AE-5C2F-1AC6-57CC-2B4F5CD0B053}"/>
              </a:ext>
            </a:extLst>
          </p:cNvPr>
          <p:cNvCxnSpPr/>
          <p:nvPr/>
        </p:nvCxnSpPr>
        <p:spPr>
          <a:xfrm>
            <a:off x="0" y="6256962"/>
            <a:ext cx="119591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703036D-032C-110B-245C-D490542011BD}"/>
              </a:ext>
            </a:extLst>
          </p:cNvPr>
          <p:cNvSpPr txBox="1"/>
          <p:nvPr/>
        </p:nvSpPr>
        <p:spPr>
          <a:xfrm>
            <a:off x="2886729" y="4453528"/>
            <a:ext cx="2787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Sólo lo que se puede medir, pesar, experimentar  y comprobar es válido.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Todo lo demás no existe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3F46F63-0227-A294-8841-A244AD3E77E6}"/>
              </a:ext>
            </a:extLst>
          </p:cNvPr>
          <p:cNvCxnSpPr>
            <a:cxnSpLocks/>
          </p:cNvCxnSpPr>
          <p:nvPr/>
        </p:nvCxnSpPr>
        <p:spPr>
          <a:xfrm>
            <a:off x="7275793" y="4402871"/>
            <a:ext cx="12009" cy="1035558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0DA77AC-016A-64B7-43D4-A651CDB120F7}"/>
              </a:ext>
            </a:extLst>
          </p:cNvPr>
          <p:cNvSpPr txBox="1"/>
          <p:nvPr/>
        </p:nvSpPr>
        <p:spPr>
          <a:xfrm>
            <a:off x="8921378" y="4848494"/>
            <a:ext cx="3025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Es la época de la Revolución Francesa:</a:t>
            </a:r>
          </a:p>
          <a:p>
            <a:pPr algn="ctr"/>
            <a:r>
              <a:rPr lang="es-MX" b="1" dirty="0"/>
              <a:t>- Libertad, igualdad y fraternidad.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109659E9-6BB4-358F-3BC1-28DC32FB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464" y="3160844"/>
            <a:ext cx="2046646" cy="16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5" grpId="0"/>
      <p:bldP spid="16" grpId="0"/>
      <p:bldP spid="1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81E092F-DBEE-940B-0555-B586DB0C0EE9}"/>
              </a:ext>
            </a:extLst>
          </p:cNvPr>
          <p:cNvGrpSpPr/>
          <p:nvPr/>
        </p:nvGrpSpPr>
        <p:grpSpPr>
          <a:xfrm>
            <a:off x="235500" y="223834"/>
            <a:ext cx="1248825" cy="1248825"/>
            <a:chOff x="1160977" y="1438384"/>
            <a:chExt cx="1797977" cy="179797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6C12E710-2862-6829-6BD4-5F490B731FD2}"/>
                </a:ext>
              </a:extLst>
            </p:cNvPr>
            <p:cNvSpPr/>
            <p:nvPr/>
          </p:nvSpPr>
          <p:spPr>
            <a:xfrm>
              <a:off x="1160977" y="1438384"/>
              <a:ext cx="1797977" cy="179797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28E0A85-B414-6196-2C1D-E66EC97A1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7407" y="1640078"/>
              <a:ext cx="1181528" cy="1394590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E07CF47-DD12-2049-662D-25876C59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38" y="229631"/>
            <a:ext cx="772386" cy="12003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CC70A3-6457-7FA7-8CE7-351939AB60F6}"/>
              </a:ext>
            </a:extLst>
          </p:cNvPr>
          <p:cNvSpPr txBox="1"/>
          <p:nvPr/>
        </p:nvSpPr>
        <p:spPr>
          <a:xfrm>
            <a:off x="2349725" y="128807"/>
            <a:ext cx="739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Como todo debe ser “iluminado” por la ciencia</a:t>
            </a:r>
          </a:p>
          <a:p>
            <a:r>
              <a:rPr lang="es-MX" sz="2400" b="1" dirty="0"/>
              <a:t>apliquémoslo entonces, en primer lugar, al hombre: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F4E408-54EA-87C7-1255-2A78C2070224}"/>
              </a:ext>
            </a:extLst>
          </p:cNvPr>
          <p:cNvSpPr txBox="1"/>
          <p:nvPr/>
        </p:nvSpPr>
        <p:spPr>
          <a:xfrm>
            <a:off x="6096000" y="6257835"/>
            <a:ext cx="5285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Ya no lo necesitamos. Debemos impulsar al </a:t>
            </a:r>
          </a:p>
          <a:p>
            <a:r>
              <a:rPr lang="es-MX" dirty="0"/>
              <a:t>“superhombre”. El hombre debe ser su propio dios.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5C0F25-A8B1-EB9E-3396-D25CF11D70D0}"/>
              </a:ext>
            </a:extLst>
          </p:cNvPr>
          <p:cNvSpPr txBox="1"/>
          <p:nvPr/>
        </p:nvSpPr>
        <p:spPr>
          <a:xfrm>
            <a:off x="1495725" y="1181197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El hombre: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496A5C-52A9-27C7-EBB2-A81AA87BD7B3}"/>
              </a:ext>
            </a:extLst>
          </p:cNvPr>
          <p:cNvSpPr txBox="1"/>
          <p:nvPr/>
        </p:nvSpPr>
        <p:spPr>
          <a:xfrm>
            <a:off x="5754958" y="1136653"/>
            <a:ext cx="2651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Eso significa: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BC8A73-44EF-F804-001C-213D4566F226}"/>
              </a:ext>
            </a:extLst>
          </p:cNvPr>
          <p:cNvSpPr txBox="1"/>
          <p:nvPr/>
        </p:nvSpPr>
        <p:spPr>
          <a:xfrm>
            <a:off x="455284" y="1721428"/>
            <a:ext cx="496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1. Es producto de una evolución (Darwin)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C50427-D5CE-F696-89C5-9EF96E716D37}"/>
              </a:ext>
            </a:extLst>
          </p:cNvPr>
          <p:cNvSpPr txBox="1"/>
          <p:nvPr/>
        </p:nvSpPr>
        <p:spPr>
          <a:xfrm>
            <a:off x="5699811" y="1762847"/>
            <a:ext cx="596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1. Dios no nos creó.</a:t>
            </a:r>
          </a:p>
          <a:p>
            <a:r>
              <a:rPr lang="es-MX" sz="2400" dirty="0"/>
              <a:t>No somos como los hombres del pasado.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DF517C-E053-718C-3603-25572EF3FA0F}"/>
              </a:ext>
            </a:extLst>
          </p:cNvPr>
          <p:cNvSpPr txBox="1"/>
          <p:nvPr/>
        </p:nvSpPr>
        <p:spPr>
          <a:xfrm>
            <a:off x="455284" y="2716470"/>
            <a:ext cx="496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2. No tiene alma, tiene emociones (Freud)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9649AA7-A744-D433-905B-35918F975B12}"/>
              </a:ext>
            </a:extLst>
          </p:cNvPr>
          <p:cNvSpPr txBox="1"/>
          <p:nvPr/>
        </p:nvSpPr>
        <p:spPr>
          <a:xfrm>
            <a:off x="5699811" y="2716469"/>
            <a:ext cx="596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2. Todo está impulsado por nuestra pulsión </a:t>
            </a:r>
          </a:p>
          <a:p>
            <a:r>
              <a:rPr lang="es-MX" sz="2400" dirty="0"/>
              <a:t>sexual y nuestra atracción a la muerte.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0B1EA-C0D4-8D81-E0F8-46ECF782DE36}"/>
              </a:ext>
            </a:extLst>
          </p:cNvPr>
          <p:cNvSpPr txBox="1"/>
          <p:nvPr/>
        </p:nvSpPr>
        <p:spPr>
          <a:xfrm>
            <a:off x="455284" y="3653850"/>
            <a:ext cx="496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3. No tenemos un padre común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B45065-E3C6-C718-09B9-D9D618613D9F}"/>
              </a:ext>
            </a:extLst>
          </p:cNvPr>
          <p:cNvSpPr txBox="1"/>
          <p:nvPr/>
        </p:nvSpPr>
        <p:spPr>
          <a:xfrm>
            <a:off x="5699811" y="3633302"/>
            <a:ext cx="5967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3. No se aceptan relaciones verticales </a:t>
            </a:r>
          </a:p>
          <a:p>
            <a:r>
              <a:rPr lang="es-MX" sz="2400" dirty="0"/>
              <a:t>(nada por encima de la cabeza del hombre) </a:t>
            </a:r>
          </a:p>
          <a:p>
            <a:r>
              <a:rPr lang="es-MX" sz="2400" dirty="0"/>
              <a:t>sólo puede haber relcaiones horizontales</a:t>
            </a:r>
          </a:p>
          <a:p>
            <a:r>
              <a:rPr lang="es-MX" sz="2400" dirty="0"/>
              <a:t>basadas en la igualdad, la fraternidad y la libertad.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477A088-8E85-E900-51F2-CA46A5E67500}"/>
              </a:ext>
            </a:extLst>
          </p:cNvPr>
          <p:cNvSpPr txBox="1"/>
          <p:nvPr/>
        </p:nvSpPr>
        <p:spPr>
          <a:xfrm>
            <a:off x="455284" y="5512760"/>
            <a:ext cx="496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4.  “Dios ha muerto” (Nietzsche)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DA180C0-6E8A-AA3A-4A43-6B37C3EC63C9}"/>
              </a:ext>
            </a:extLst>
          </p:cNvPr>
          <p:cNvSpPr txBox="1"/>
          <p:nvPr/>
        </p:nvSpPr>
        <p:spPr>
          <a:xfrm>
            <a:off x="5754958" y="5558927"/>
            <a:ext cx="596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4. Ya no lo necesitamos. Ahora debemos impulsar al “superhombre”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F897FC8-8592-0CCD-29D5-87CA5FEB6EF8}"/>
              </a:ext>
            </a:extLst>
          </p:cNvPr>
          <p:cNvCxnSpPr/>
          <p:nvPr/>
        </p:nvCxnSpPr>
        <p:spPr>
          <a:xfrm>
            <a:off x="2137025" y="2374182"/>
            <a:ext cx="341102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AA017CA-1B61-6AA8-AA3E-95FA4B4F878A}"/>
              </a:ext>
            </a:extLst>
          </p:cNvPr>
          <p:cNvCxnSpPr/>
          <p:nvPr/>
        </p:nvCxnSpPr>
        <p:spPr>
          <a:xfrm>
            <a:off x="2137025" y="3376769"/>
            <a:ext cx="341102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F85A05B-D315-5156-C147-9B837E83B716}"/>
              </a:ext>
            </a:extLst>
          </p:cNvPr>
          <p:cNvCxnSpPr>
            <a:cxnSpLocks/>
          </p:cNvCxnSpPr>
          <p:nvPr/>
        </p:nvCxnSpPr>
        <p:spPr>
          <a:xfrm>
            <a:off x="4724400" y="3884682"/>
            <a:ext cx="103055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48C8895-4E8D-A453-CCBA-6EF4212CFC26}"/>
              </a:ext>
            </a:extLst>
          </p:cNvPr>
          <p:cNvCxnSpPr>
            <a:cxnSpLocks/>
          </p:cNvCxnSpPr>
          <p:nvPr/>
        </p:nvCxnSpPr>
        <p:spPr>
          <a:xfrm>
            <a:off x="4724400" y="5729566"/>
            <a:ext cx="103055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021FD4-4958-40E9-2A6C-FFB76EC6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53" y="355323"/>
            <a:ext cx="3514832" cy="62252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1634A10-C2E4-717C-CFAA-0B883BE1A385}"/>
              </a:ext>
            </a:extLst>
          </p:cNvPr>
          <p:cNvSpPr txBox="1"/>
          <p:nvPr/>
        </p:nvSpPr>
        <p:spPr>
          <a:xfrm>
            <a:off x="4571999" y="355323"/>
            <a:ext cx="6082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Desde el siglo 18, </a:t>
            </a:r>
          </a:p>
          <a:p>
            <a:pPr algn="ctr"/>
            <a:r>
              <a:rPr lang="es-MX" sz="4800" b="1" dirty="0"/>
              <a:t>los cimientos de la sociedad </a:t>
            </a:r>
          </a:p>
          <a:p>
            <a:pPr algn="ctr"/>
            <a:r>
              <a:rPr lang="es-MX" sz="4800" b="1" dirty="0"/>
              <a:t>son el ateísmo </a:t>
            </a:r>
          </a:p>
          <a:p>
            <a:pPr algn="ctr"/>
            <a:r>
              <a:rPr lang="es-MX" sz="4800" b="1" dirty="0"/>
              <a:t>y la increencia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92A9A-6BE3-CD98-F8BF-3C843A3AB3A4}"/>
              </a:ext>
            </a:extLst>
          </p:cNvPr>
          <p:cNvSpPr txBox="1"/>
          <p:nvPr/>
        </p:nvSpPr>
        <p:spPr>
          <a:xfrm>
            <a:off x="4796317" y="4140975"/>
            <a:ext cx="6082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Dios no tiene cabida en ningún espacio:</a:t>
            </a:r>
          </a:p>
          <a:p>
            <a:pPr algn="ctr"/>
            <a:r>
              <a:rPr lang="es-MX" sz="2400" b="1" dirty="0"/>
              <a:t>ni en la economía, </a:t>
            </a:r>
          </a:p>
          <a:p>
            <a:pPr algn="ctr"/>
            <a:r>
              <a:rPr lang="es-MX" sz="2400" b="1" dirty="0"/>
              <a:t>ni en la política, </a:t>
            </a:r>
          </a:p>
          <a:p>
            <a:pPr algn="ctr"/>
            <a:r>
              <a:rPr lang="es-MX" sz="2400" b="1" dirty="0"/>
              <a:t>ni en la ciencia, </a:t>
            </a:r>
          </a:p>
          <a:p>
            <a:pPr algn="ctr"/>
            <a:r>
              <a:rPr lang="es-MX" sz="2400" b="1" dirty="0"/>
              <a:t>ni en la cultura…</a:t>
            </a:r>
          </a:p>
        </p:txBody>
      </p:sp>
    </p:spTree>
    <p:extLst>
      <p:ext uri="{BB962C8B-B14F-4D97-AF65-F5344CB8AC3E}">
        <p14:creationId xmlns:p14="http://schemas.microsoft.com/office/powerpoint/2010/main" val="39920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122B5C8-CC9F-E414-9F11-695F82153BFD}"/>
              </a:ext>
            </a:extLst>
          </p:cNvPr>
          <p:cNvCxnSpPr>
            <a:cxnSpLocks/>
          </p:cNvCxnSpPr>
          <p:nvPr/>
        </p:nvCxnSpPr>
        <p:spPr>
          <a:xfrm>
            <a:off x="27566" y="4343086"/>
            <a:ext cx="78409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E8B52F0E-DDD9-3C8F-59DA-8988E1C8F81A}"/>
              </a:ext>
            </a:extLst>
          </p:cNvPr>
          <p:cNvGrpSpPr/>
          <p:nvPr/>
        </p:nvGrpSpPr>
        <p:grpSpPr>
          <a:xfrm>
            <a:off x="811658" y="3719247"/>
            <a:ext cx="1191800" cy="1191800"/>
            <a:chOff x="1160977" y="1438384"/>
            <a:chExt cx="1797977" cy="1797977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16643E5-74EF-E8FF-E4BE-5261D3373F51}"/>
                </a:ext>
              </a:extLst>
            </p:cNvPr>
            <p:cNvSpPr/>
            <p:nvPr/>
          </p:nvSpPr>
          <p:spPr>
            <a:xfrm>
              <a:off x="1160977" y="1438384"/>
              <a:ext cx="1797977" cy="179797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D33E353-25C2-9DA6-76CB-A065225E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407" y="1640078"/>
              <a:ext cx="1181528" cy="139459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BAAF8886-836A-B87F-B5E7-80BE2628FF53}"/>
              </a:ext>
            </a:extLst>
          </p:cNvPr>
          <p:cNvSpPr txBox="1"/>
          <p:nvPr/>
        </p:nvSpPr>
        <p:spPr>
          <a:xfrm>
            <a:off x="297241" y="2452071"/>
            <a:ext cx="2061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CIENCIA +</a:t>
            </a:r>
          </a:p>
          <a:p>
            <a:pPr algn="ctr"/>
            <a:r>
              <a:rPr lang="es-MX" sz="2400" b="1" dirty="0"/>
              <a:t>TECNOLOGÍA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=PROGRESO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E8EA3B0-C959-CD89-9406-A0153971FF25}"/>
              </a:ext>
            </a:extLst>
          </p:cNvPr>
          <p:cNvCxnSpPr>
            <a:cxnSpLocks/>
          </p:cNvCxnSpPr>
          <p:nvPr/>
        </p:nvCxnSpPr>
        <p:spPr>
          <a:xfrm flipV="1">
            <a:off x="1909898" y="2024141"/>
            <a:ext cx="2465490" cy="204564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B5BE2C05-AD91-5001-B09D-30BBD137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4062">
            <a:off x="2221529" y="1567258"/>
            <a:ext cx="1555820" cy="13459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29B4DFC-8E89-D68E-E9DC-D14BB7845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58" y="478688"/>
            <a:ext cx="557373" cy="15924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7A06C05-CA51-D1CB-0759-01F75E834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131" y="165358"/>
            <a:ext cx="1864760" cy="185878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2938A0C-D4CA-DA62-FE48-19EFCB259FEA}"/>
              </a:ext>
            </a:extLst>
          </p:cNvPr>
          <p:cNvSpPr txBox="1"/>
          <p:nvPr/>
        </p:nvSpPr>
        <p:spPr>
          <a:xfrm>
            <a:off x="4171766" y="2240240"/>
            <a:ext cx="333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GUERRAS MUNDIALES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EBC9F3A1-E3DB-A91C-3BC9-21F79F3AD08D}"/>
              </a:ext>
            </a:extLst>
          </p:cNvPr>
          <p:cNvSpPr/>
          <p:nvPr/>
        </p:nvSpPr>
        <p:spPr>
          <a:xfrm>
            <a:off x="5225419" y="745019"/>
            <a:ext cx="3565132" cy="2328444"/>
          </a:xfrm>
          <a:prstGeom prst="arc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395AFBD-26BC-60C2-625D-3E9CA10F2872}"/>
              </a:ext>
            </a:extLst>
          </p:cNvPr>
          <p:cNvSpPr/>
          <p:nvPr/>
        </p:nvSpPr>
        <p:spPr>
          <a:xfrm>
            <a:off x="8384109" y="1919184"/>
            <a:ext cx="782722" cy="782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AF19211-5918-D6E0-93E1-8D3ABEAB746C}"/>
              </a:ext>
            </a:extLst>
          </p:cNvPr>
          <p:cNvSpPr txBox="1"/>
          <p:nvPr/>
        </p:nvSpPr>
        <p:spPr>
          <a:xfrm>
            <a:off x="419612" y="468550"/>
            <a:ext cx="21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MODERNIDAD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B6212EA-5A8A-F24D-BEE5-66009555F6EF}"/>
              </a:ext>
            </a:extLst>
          </p:cNvPr>
          <p:cNvSpPr txBox="1"/>
          <p:nvPr/>
        </p:nvSpPr>
        <p:spPr>
          <a:xfrm>
            <a:off x="9232404" y="2082333"/>
            <a:ext cx="197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POSGUERRA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A40936-2987-9F64-2E22-B2AB78F04C0B}"/>
              </a:ext>
            </a:extLst>
          </p:cNvPr>
          <p:cNvSpPr/>
          <p:nvPr/>
        </p:nvSpPr>
        <p:spPr>
          <a:xfrm>
            <a:off x="7007985" y="3063565"/>
            <a:ext cx="693836" cy="693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90F3360-D17D-7189-6975-8BE6003C0537}"/>
              </a:ext>
            </a:extLst>
          </p:cNvPr>
          <p:cNvSpPr/>
          <p:nvPr/>
        </p:nvSpPr>
        <p:spPr>
          <a:xfrm>
            <a:off x="9640582" y="2999663"/>
            <a:ext cx="693836" cy="6938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C0ABD18-3304-FC45-5C33-12B0E24A0FAB}"/>
              </a:ext>
            </a:extLst>
          </p:cNvPr>
          <p:cNvSpPr txBox="1"/>
          <p:nvPr/>
        </p:nvSpPr>
        <p:spPr>
          <a:xfrm>
            <a:off x="6570459" y="3804888"/>
            <a:ext cx="156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HOMBRE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NIHILISTA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A140E65-F0D2-D14F-A2E9-DBA1F0AA310A}"/>
              </a:ext>
            </a:extLst>
          </p:cNvPr>
          <p:cNvSpPr txBox="1"/>
          <p:nvPr/>
        </p:nvSpPr>
        <p:spPr>
          <a:xfrm>
            <a:off x="9114076" y="3757401"/>
            <a:ext cx="1852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HOMBRE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SOCIALISTA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8AB9A38-CB98-0342-FAA1-61646A86920F}"/>
              </a:ext>
            </a:extLst>
          </p:cNvPr>
          <p:cNvCxnSpPr>
            <a:stCxn id="20" idx="3"/>
            <a:endCxn id="26" idx="7"/>
          </p:cNvCxnSpPr>
          <p:nvPr/>
        </p:nvCxnSpPr>
        <p:spPr>
          <a:xfrm flipH="1">
            <a:off x="7600211" y="2587279"/>
            <a:ext cx="898525" cy="5778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E9169A8-E700-B1EA-8B10-4FEB14040318}"/>
              </a:ext>
            </a:extLst>
          </p:cNvPr>
          <p:cNvCxnSpPr>
            <a:stCxn id="20" idx="5"/>
            <a:endCxn id="28" idx="1"/>
          </p:cNvCxnSpPr>
          <p:nvPr/>
        </p:nvCxnSpPr>
        <p:spPr>
          <a:xfrm>
            <a:off x="9052204" y="2587279"/>
            <a:ext cx="689988" cy="51399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 animBg="1"/>
      <p:bldP spid="20" grpId="0" animBg="1"/>
      <p:bldP spid="24" grpId="0"/>
      <p:bldP spid="25" grpId="0"/>
      <p:bldP spid="26" grpId="0" animBg="1"/>
      <p:bldP spid="28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968</Words>
  <Application>Microsoft Macintosh PowerPoint</Application>
  <PresentationFormat>Panorámica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¿Dónde estamos? ¿Quiénes somos?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E. Blanco</dc:creator>
  <cp:lastModifiedBy>E. Blanco</cp:lastModifiedBy>
  <cp:revision>24</cp:revision>
  <dcterms:created xsi:type="dcterms:W3CDTF">2025-02-14T13:46:38Z</dcterms:created>
  <dcterms:modified xsi:type="dcterms:W3CDTF">2025-02-15T01:58:01Z</dcterms:modified>
</cp:coreProperties>
</file>