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76" r:id="rId14"/>
    <p:sldId id="274" r:id="rId15"/>
    <p:sldId id="279" r:id="rId16"/>
    <p:sldId id="275" r:id="rId17"/>
    <p:sldId id="270" r:id="rId18"/>
    <p:sldId id="271" r:id="rId19"/>
    <p:sldId id="267" r:id="rId20"/>
    <p:sldId id="268" r:id="rId21"/>
    <p:sldId id="269" r:id="rId22"/>
    <p:sldId id="277" r:id="rId23"/>
    <p:sldId id="278" r:id="rId2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8"/>
  </p:normalViewPr>
  <p:slideViewPr>
    <p:cSldViewPr snapToGrid="0">
      <p:cViewPr varScale="1">
        <p:scale>
          <a:sx n="93" d="100"/>
          <a:sy n="93" d="100"/>
        </p:scale>
        <p:origin x="21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EC330-1576-D1C5-E2C5-F2F51D516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DFC67E-3014-3511-4373-A10A74F65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6A672C-C911-4DE8-521B-66D6592C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20FE-4952-3F4D-8769-48CCA4CA6A16}" type="datetimeFigureOut">
              <a:rPr lang="es-MX" smtClean="0"/>
              <a:t>21/02/25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843A56-75E0-62F0-ADCD-7EAE94532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2009A2-8335-E68F-7CCE-7D0F8515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E381-089F-E94E-89F9-AE0921E9F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926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9AC9A-5D44-7CED-DB70-EC1331EC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6DE67B-C6CF-7379-B8A6-1A42ACFE0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8D9981-FF1F-0CCE-5B83-A5FC91B3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20FE-4952-3F4D-8769-48CCA4CA6A16}" type="datetimeFigureOut">
              <a:rPr lang="es-MX" smtClean="0"/>
              <a:t>21/02/25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2513FF-B035-5AE3-0C04-4E092E9FD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E29661-E45A-D480-C318-F652C26A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E381-089F-E94E-89F9-AE0921E9F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704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4F1ABD-5613-D0D4-EA0D-99DFE5DDC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438D7B-74E3-3AAB-3247-EC0FE174F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195ACF-7735-B2BF-5B06-D7F9A77A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20FE-4952-3F4D-8769-48CCA4CA6A16}" type="datetimeFigureOut">
              <a:rPr lang="es-MX" smtClean="0"/>
              <a:t>21/02/25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926CA7-6B60-9A82-7CE6-32C39165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6E117C-51D8-7D46-D05B-3FE27046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E381-089F-E94E-89F9-AE0921E9F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458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37DC2-0C99-3C33-EB94-2EF05443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2D58C3-BC59-960E-36AD-56E4AC8B5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6C0626-02AD-842E-3096-FDB14F9F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20FE-4952-3F4D-8769-48CCA4CA6A16}" type="datetimeFigureOut">
              <a:rPr lang="es-MX" smtClean="0"/>
              <a:t>21/02/25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AF8578-5FA1-5107-39B4-FDAE2719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1877F4-8376-10C8-9FC1-2DC5604E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E381-089F-E94E-89F9-AE0921E9F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725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965F1-8B8E-1EF9-157F-EFCB2014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AF582F-8094-6F89-69AD-09D1CB87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C50C2D-92DC-906C-8243-A7703F891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20FE-4952-3F4D-8769-48CCA4CA6A16}" type="datetimeFigureOut">
              <a:rPr lang="es-MX" smtClean="0"/>
              <a:t>21/02/25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9DC330-17BB-5226-312B-E5FEE572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DD6574-27C0-B1B8-1488-412A8AFE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E381-089F-E94E-89F9-AE0921E9F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93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BC455-8AE0-804D-F5CD-09E43C014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B13BD1-4C7E-812E-B93B-8D376C987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7D3E75-CED0-708B-D45E-51C2D721D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5CC5DC-65F4-6BEB-EC3E-909941092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20FE-4952-3F4D-8769-48CCA4CA6A16}" type="datetimeFigureOut">
              <a:rPr lang="es-MX" smtClean="0"/>
              <a:t>21/02/25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AE9EDB-0D65-6F2E-326F-8E4ACEBE4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B8AC3B-9E5B-27A4-FC74-A001E7D8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E381-089F-E94E-89F9-AE0921E9F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701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6791E-FA11-5188-8AE1-24EBF2FE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FA0750-095C-FE3B-3F7B-03674267A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E7947B-E8FB-81F9-B665-150B3BCCE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14A872-96AE-40A5-617C-A89F89ACB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1315E4-B2B5-F2A7-C6E2-7F78954D8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0532FA-F406-19A5-90DF-E42211D1F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20FE-4952-3F4D-8769-48CCA4CA6A16}" type="datetimeFigureOut">
              <a:rPr lang="es-MX" smtClean="0"/>
              <a:t>21/02/25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271A5C-11FD-E60C-1FDD-671721A7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5AA76F-F19F-564A-CD72-070BA238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E381-089F-E94E-89F9-AE0921E9F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093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D54912-1FC7-1EDF-FA4E-5121B2B7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7FF52B-42F7-90F5-E23C-62F7348E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20FE-4952-3F4D-8769-48CCA4CA6A16}" type="datetimeFigureOut">
              <a:rPr lang="es-MX" smtClean="0"/>
              <a:t>21/02/25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C5FBE0-644F-BD2D-ABD3-10FF35B07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C4089D-F8C2-0209-312D-BBB42E11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E381-089F-E94E-89F9-AE0921E9F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04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AE7F917-5B82-78C6-276B-4AA21206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20FE-4952-3F4D-8769-48CCA4CA6A16}" type="datetimeFigureOut">
              <a:rPr lang="es-MX" smtClean="0"/>
              <a:t>21/02/25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A63739A-4AA6-171C-B317-AFDC6D4D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A0B91C-E4DE-BEB8-F6B9-0C3941CD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E381-089F-E94E-89F9-AE0921E9F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282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47262-2CB8-C3D3-71EA-9F139BE0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D9E836-CAAC-C521-994F-9FED03D45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CF3B9D-DE74-F894-DAC7-BB6A186C2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8C2FC6-59A7-BD12-2EB7-896DE5A7E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20FE-4952-3F4D-8769-48CCA4CA6A16}" type="datetimeFigureOut">
              <a:rPr lang="es-MX" smtClean="0"/>
              <a:t>21/02/25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4200A3-E49A-0759-B51F-FF112A55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4C9A17-A380-28B5-5DA4-34D257FC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E381-089F-E94E-89F9-AE0921E9F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107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A53DE-31FB-010F-FB0F-7D2408535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864E2-B1C3-9DDF-9310-C9F2E9D13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5975DF-7E41-74E8-C300-B475E48F6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C95D2D-DE6C-C0C8-43CE-FEAA46B6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920FE-4952-3F4D-8769-48CCA4CA6A16}" type="datetimeFigureOut">
              <a:rPr lang="es-MX" smtClean="0"/>
              <a:t>21/02/25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2877B2-34C3-8BE7-AB64-FBBC31D3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A30704-BBD5-DD4E-6402-58CF57BF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3E381-089F-E94E-89F9-AE0921E9F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56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CB1B475-9049-F725-448F-8F6C14F1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913323-60E7-9487-468F-6574F9B0F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3893FF-F0FE-5ECA-59B1-0A2B4ADA9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4920FE-4952-3F4D-8769-48CCA4CA6A16}" type="datetimeFigureOut">
              <a:rPr lang="es-MX" smtClean="0"/>
              <a:t>21/02/25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4A7DA3-4A88-6B82-EB3F-664C41FEA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5EE90D-56FF-A95F-90BD-5666EE7FC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33E381-089F-E94E-89F9-AE0921E9F3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49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41A6892-E645-D495-E3A5-D41325E8A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A6D523A-A07A-4551-7CC1-323BA319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658" y="5877606"/>
            <a:ext cx="9144000" cy="1023938"/>
          </a:xfrm>
        </p:spPr>
        <p:txBody>
          <a:bodyPr>
            <a:noAutofit/>
          </a:bodyPr>
          <a:lstStyle/>
          <a:p>
            <a:r>
              <a:rPr lang="es-MX" sz="8000" dirty="0">
                <a:solidFill>
                  <a:schemeClr val="bg1"/>
                </a:solidFill>
                <a:highlight>
                  <a:srgbClr val="808080"/>
                </a:highlight>
              </a:rPr>
              <a:t>BIENVENIDOS</a:t>
            </a:r>
          </a:p>
        </p:txBody>
      </p:sp>
    </p:spTree>
    <p:extLst>
      <p:ext uri="{BB962C8B-B14F-4D97-AF65-F5344CB8AC3E}">
        <p14:creationId xmlns:p14="http://schemas.microsoft.com/office/powerpoint/2010/main" val="611368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1F3B9-385E-E338-FD0D-8FCD3923E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proponemos?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D23D57-57F8-B3FA-DAC9-AC2692226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Revivir el camino que la Iglesia usó en los primeros siglos para hacer discípulos. Este camino hoy en día se llama </a:t>
            </a:r>
            <a:r>
              <a:rPr lang="es-MX" b="1" dirty="0">
                <a:solidFill>
                  <a:srgbClr val="FF0000"/>
                </a:solidFill>
              </a:rPr>
              <a:t>catecumenado</a:t>
            </a:r>
            <a:r>
              <a:rPr lang="es-MX" dirty="0"/>
              <a:t>, o </a:t>
            </a:r>
            <a:r>
              <a:rPr lang="es-MX" b="1" dirty="0">
                <a:solidFill>
                  <a:srgbClr val="FF0000"/>
                </a:solidFill>
              </a:rPr>
              <a:t>reiniciación cristiana</a:t>
            </a:r>
            <a:r>
              <a:rPr lang="es-MX" dirty="0"/>
              <a:t>. </a:t>
            </a:r>
          </a:p>
          <a:p>
            <a:pPr algn="just"/>
            <a:r>
              <a:rPr lang="es-MX" dirty="0"/>
              <a:t>Un error muy común en los párrocos es pensar que las personas de las parroquias </a:t>
            </a:r>
            <a:r>
              <a:rPr lang="es-MX" dirty="0">
                <a:solidFill>
                  <a:srgbClr val="FF0000"/>
                </a:solidFill>
              </a:rPr>
              <a:t>saben todos lo mismo </a:t>
            </a:r>
            <a:r>
              <a:rPr lang="es-MX" dirty="0"/>
              <a:t>y </a:t>
            </a:r>
            <a:r>
              <a:rPr lang="es-MX" dirty="0">
                <a:solidFill>
                  <a:srgbClr val="FF0000"/>
                </a:solidFill>
              </a:rPr>
              <a:t>tienen un mismo nivel </a:t>
            </a:r>
            <a:r>
              <a:rPr lang="es-MX" dirty="0"/>
              <a:t>de catecismo, moral y espiritualidad. </a:t>
            </a:r>
          </a:p>
          <a:p>
            <a:pPr algn="just"/>
            <a:r>
              <a:rPr lang="es-MX" dirty="0"/>
              <a:t>Es necesario </a:t>
            </a:r>
            <a:r>
              <a:rPr lang="es-MX" dirty="0">
                <a:solidFill>
                  <a:srgbClr val="FF0000"/>
                </a:solidFill>
              </a:rPr>
              <a:t>volver a explicar todo </a:t>
            </a:r>
            <a:r>
              <a:rPr lang="es-MX" dirty="0"/>
              <a:t>como si nunca se hubiera explicado.</a:t>
            </a:r>
          </a:p>
          <a:p>
            <a:pPr algn="just"/>
            <a:r>
              <a:rPr lang="es-MX" dirty="0"/>
              <a:t>¿Cómo evangelizaban los Apóstoles? No tenían templos, ni la Biblia estaba terminada, ni escuelas, ni libros…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377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5086F-1844-7B4C-D65A-3FE821C8E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875"/>
            <a:ext cx="10515600" cy="4657449"/>
          </a:xfrm>
        </p:spPr>
        <p:txBody>
          <a:bodyPr>
            <a:normAutofit/>
          </a:bodyPr>
          <a:lstStyle/>
          <a:p>
            <a:r>
              <a:rPr lang="es-MX" sz="9000" b="1" dirty="0">
                <a:latin typeface="Arial Black" panose="020B0604020202020204" pitchFamily="34" charset="0"/>
                <a:cs typeface="Arial Black" panose="020B0604020202020204" pitchFamily="34" charset="0"/>
              </a:rPr>
              <a:t>¿Qué es el</a:t>
            </a:r>
            <a:br>
              <a:rPr lang="es-MX" sz="90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s-MX" sz="9000" b="1" dirty="0">
                <a:latin typeface="Arial Black" panose="020B0604020202020204" pitchFamily="34" charset="0"/>
                <a:cs typeface="Arial Black" panose="020B0604020202020204" pitchFamily="34" charset="0"/>
              </a:rPr>
              <a:t>catecumenado?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77B78AD-CAE9-14BE-3345-C3B8E43A3844}"/>
              </a:ext>
            </a:extLst>
          </p:cNvPr>
          <p:cNvSpPr txBox="1">
            <a:spLocks/>
          </p:cNvSpPr>
          <p:nvPr/>
        </p:nvSpPr>
        <p:spPr>
          <a:xfrm>
            <a:off x="699052" y="2816431"/>
            <a:ext cx="10515600" cy="4657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60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Es el proceso para aprender a ser cristiano</a:t>
            </a:r>
          </a:p>
        </p:txBody>
      </p:sp>
    </p:spTree>
    <p:extLst>
      <p:ext uri="{BB962C8B-B14F-4D97-AF65-F5344CB8AC3E}">
        <p14:creationId xmlns:p14="http://schemas.microsoft.com/office/powerpoint/2010/main" val="1226981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37DFD-E4E2-2F40-7B0C-F0E406CB8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44839-970B-6E98-A3AF-EE3408AE1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876"/>
            <a:ext cx="10515600" cy="2013986"/>
          </a:xfrm>
        </p:spPr>
        <p:txBody>
          <a:bodyPr>
            <a:normAutofit/>
          </a:bodyPr>
          <a:lstStyle/>
          <a:p>
            <a:r>
              <a:rPr lang="es-MX" sz="9000" b="1" dirty="0">
                <a:latin typeface="Arial Black" panose="020B0604020202020204" pitchFamily="34" charset="0"/>
                <a:cs typeface="Arial Black" panose="020B0604020202020204" pitchFamily="34" charset="0"/>
              </a:rPr>
              <a:t>catecumenado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336B06-5FD7-7C9A-CEB8-B005EE29783A}"/>
              </a:ext>
            </a:extLst>
          </p:cNvPr>
          <p:cNvSpPr txBox="1">
            <a:spLocks/>
          </p:cNvSpPr>
          <p:nvPr/>
        </p:nvSpPr>
        <p:spPr>
          <a:xfrm>
            <a:off x="659296" y="1650240"/>
            <a:ext cx="10515600" cy="4657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60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KATEKEO = </a:t>
            </a:r>
            <a:r>
              <a:rPr lang="es-MX" sz="6000" b="1" dirty="0">
                <a:latin typeface="Arial Black" panose="020B0604020202020204" pitchFamily="34" charset="0"/>
                <a:cs typeface="Arial Black" panose="020B0604020202020204" pitchFamily="34" charset="0"/>
              </a:rPr>
              <a:t>instrucción</a:t>
            </a:r>
          </a:p>
          <a:p>
            <a:pPr algn="ctr"/>
            <a:r>
              <a:rPr lang="es-MX" sz="6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“ser instruido”</a:t>
            </a:r>
          </a:p>
        </p:txBody>
      </p:sp>
    </p:spTree>
    <p:extLst>
      <p:ext uri="{BB962C8B-B14F-4D97-AF65-F5344CB8AC3E}">
        <p14:creationId xmlns:p14="http://schemas.microsoft.com/office/powerpoint/2010/main" val="1859293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CE503-2756-067E-9610-0C7E5B2D8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0B3CC-C96C-950A-B65C-89CA8852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876"/>
            <a:ext cx="10515600" cy="2013986"/>
          </a:xfrm>
        </p:spPr>
        <p:txBody>
          <a:bodyPr>
            <a:normAutofit/>
          </a:bodyPr>
          <a:lstStyle/>
          <a:p>
            <a:r>
              <a:rPr lang="es-MX" sz="9000" b="1" dirty="0">
                <a:latin typeface="Arial Black" panose="020B0604020202020204" pitchFamily="34" charset="0"/>
                <a:cs typeface="Arial Black" panose="020B0604020202020204" pitchFamily="34" charset="0"/>
              </a:rPr>
              <a:t>catecumenado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BA78CD7-8CB0-016E-CBF6-0557DE3E7389}"/>
              </a:ext>
            </a:extLst>
          </p:cNvPr>
          <p:cNvSpPr txBox="1">
            <a:spLocks/>
          </p:cNvSpPr>
          <p:nvPr/>
        </p:nvSpPr>
        <p:spPr>
          <a:xfrm>
            <a:off x="659296" y="1650240"/>
            <a:ext cx="10515600" cy="4657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60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KATEKEO = </a:t>
            </a:r>
            <a:r>
              <a:rPr lang="es-MX" sz="6000" b="1" dirty="0">
                <a:latin typeface="Arial Black" panose="020B0604020202020204" pitchFamily="34" charset="0"/>
                <a:cs typeface="Arial Black" panose="020B0604020202020204" pitchFamily="34" charset="0"/>
              </a:rPr>
              <a:t>instrucción</a:t>
            </a:r>
          </a:p>
          <a:p>
            <a:pPr algn="ctr"/>
            <a:r>
              <a:rPr lang="es-MX" sz="6000" b="1" dirty="0">
                <a:latin typeface="Arial Black" panose="020B0604020202020204" pitchFamily="34" charset="0"/>
                <a:cs typeface="Arial Black" panose="020B0604020202020204" pitchFamily="34" charset="0"/>
              </a:rPr>
              <a:t> “ser instruido”</a:t>
            </a:r>
          </a:p>
        </p:txBody>
      </p:sp>
    </p:spTree>
    <p:extLst>
      <p:ext uri="{BB962C8B-B14F-4D97-AF65-F5344CB8AC3E}">
        <p14:creationId xmlns:p14="http://schemas.microsoft.com/office/powerpoint/2010/main" val="1050626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CEAE6-DC7E-E79A-35B9-515A73BFC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88653-34C0-698F-9B7C-0CBDDE93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876"/>
            <a:ext cx="10515600" cy="2013986"/>
          </a:xfrm>
        </p:spPr>
        <p:txBody>
          <a:bodyPr>
            <a:normAutofit/>
          </a:bodyPr>
          <a:lstStyle/>
          <a:p>
            <a:r>
              <a:rPr lang="es-MX" sz="9000" b="1" dirty="0">
                <a:latin typeface="Arial Black" panose="020B0604020202020204" pitchFamily="34" charset="0"/>
                <a:cs typeface="Arial Black" panose="020B0604020202020204" pitchFamily="34" charset="0"/>
              </a:rPr>
              <a:t>1Co 1, 19-21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191EC97-72E0-474E-8FB0-2D61188AEF7A}"/>
              </a:ext>
            </a:extLst>
          </p:cNvPr>
          <p:cNvSpPr txBox="1">
            <a:spLocks/>
          </p:cNvSpPr>
          <p:nvPr/>
        </p:nvSpPr>
        <p:spPr>
          <a:xfrm>
            <a:off x="659296" y="1650240"/>
            <a:ext cx="10515600" cy="4657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>
                <a:solidFill>
                  <a:srgbClr val="4D5156"/>
                </a:solidFill>
                <a:latin typeface="Arial" panose="020B0604020202020204" pitchFamily="34" charset="0"/>
              </a:rPr>
              <a:t>P</a:t>
            </a:r>
            <a:r>
              <a:rPr lang="es-MX" sz="2800" b="0" i="0" u="none" strike="noStrike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ues dice la Escritura: </a:t>
            </a:r>
          </a:p>
          <a:p>
            <a:pPr algn="l"/>
            <a:r>
              <a:rPr lang="es-MX" sz="2800" dirty="0">
                <a:solidFill>
                  <a:srgbClr val="4D5156"/>
                </a:solidFill>
                <a:latin typeface="Arial" panose="020B0604020202020204" pitchFamily="34" charset="0"/>
              </a:rPr>
              <a:t>	</a:t>
            </a:r>
            <a:r>
              <a:rPr lang="es-MX" sz="2800" b="0" i="0" u="none" strike="noStrike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Destruiré el saber de los sabios, </a:t>
            </a:r>
          </a:p>
          <a:p>
            <a:pPr algn="l"/>
            <a:r>
              <a:rPr lang="es-MX" sz="2800" dirty="0">
                <a:solidFill>
                  <a:srgbClr val="4D5156"/>
                </a:solidFill>
                <a:latin typeface="Arial" panose="020B0604020202020204" pitchFamily="34" charset="0"/>
              </a:rPr>
              <a:t>	</a:t>
            </a:r>
            <a:r>
              <a:rPr lang="es-MX" sz="2800" b="0" i="0" u="none" strike="noStrike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desecharé la cordura de los cuerdos. </a:t>
            </a:r>
          </a:p>
          <a:p>
            <a:pPr algn="l"/>
            <a:endParaRPr lang="es-MX" sz="2800" b="0" i="0" u="none" strike="noStrike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s-MX" sz="2800" b="0" i="0" u="none" strike="noStrike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¿Dónde está un sabio?, ¿Dónde está un docto?, ¿Dónde está un estudioso de este mundo? ¿Acaaso Dios no hizo una necedad la sabiduría de este mundo? </a:t>
            </a:r>
          </a:p>
        </p:txBody>
      </p:sp>
    </p:spTree>
    <p:extLst>
      <p:ext uri="{BB962C8B-B14F-4D97-AF65-F5344CB8AC3E}">
        <p14:creationId xmlns:p14="http://schemas.microsoft.com/office/powerpoint/2010/main" val="3068140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17E07-E1F1-6BD1-1EAD-65A1993C2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2BBF4-DA93-518E-718D-69D9DEEB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876"/>
            <a:ext cx="10515600" cy="2013986"/>
          </a:xfrm>
        </p:spPr>
        <p:txBody>
          <a:bodyPr>
            <a:normAutofit/>
          </a:bodyPr>
          <a:lstStyle/>
          <a:p>
            <a:r>
              <a:rPr lang="es-MX" sz="9000" b="1" dirty="0">
                <a:latin typeface="Arial Black" panose="020B0604020202020204" pitchFamily="34" charset="0"/>
                <a:cs typeface="Arial Black" panose="020B0604020202020204" pitchFamily="34" charset="0"/>
              </a:rPr>
              <a:t>1Co 1, 19-21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E6F26C3-E105-286C-446F-02D94F38C002}"/>
              </a:ext>
            </a:extLst>
          </p:cNvPr>
          <p:cNvSpPr txBox="1">
            <a:spLocks/>
          </p:cNvSpPr>
          <p:nvPr/>
        </p:nvSpPr>
        <p:spPr>
          <a:xfrm>
            <a:off x="659296" y="1650240"/>
            <a:ext cx="10515600" cy="4657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dirty="0">
                <a:solidFill>
                  <a:srgbClr val="4D5156"/>
                </a:solidFill>
                <a:latin typeface="Arial" panose="020B0604020202020204" pitchFamily="34" charset="0"/>
              </a:rPr>
              <a:t>Porque, el mundo no conoció a Dios por medio de la sabiduría de este mundo, sino que quiso que el mundo se salvara </a:t>
            </a:r>
          </a:p>
          <a:p>
            <a:pPr algn="l"/>
            <a:r>
              <a:rPr lang="es-MX" sz="3600" b="1" dirty="0">
                <a:solidFill>
                  <a:srgbClr val="4D5156"/>
                </a:solidFill>
                <a:latin typeface="Arial" panose="020B0604020202020204" pitchFamily="34" charset="0"/>
              </a:rPr>
              <a:t>por medio de la torpeza de la predicación </a:t>
            </a:r>
          </a:p>
          <a:p>
            <a:pPr algn="l"/>
            <a:r>
              <a:rPr lang="es-MX" sz="2800" dirty="0">
                <a:solidFill>
                  <a:srgbClr val="4D5156"/>
                </a:solidFill>
                <a:latin typeface="Arial" panose="020B0604020202020204" pitchFamily="34" charset="0"/>
              </a:rPr>
              <a:t>               (en griego predicación se dice: </a:t>
            </a:r>
            <a:r>
              <a:rPr lang="es-MX" sz="2800" b="1" dirty="0">
                <a:solidFill>
                  <a:srgbClr val="4D5156"/>
                </a:solidFill>
                <a:latin typeface="Arial" panose="020B0604020202020204" pitchFamily="34" charset="0"/>
              </a:rPr>
              <a:t>kerigma</a:t>
            </a:r>
            <a:r>
              <a:rPr lang="es-MX" sz="2800" dirty="0">
                <a:solidFill>
                  <a:srgbClr val="4D5156"/>
                </a:solidFill>
                <a:latin typeface="Arial" panose="020B0604020202020204" pitchFamily="34" charset="0"/>
              </a:rPr>
              <a:t>). </a:t>
            </a:r>
            <a:endParaRPr lang="es-MX" sz="2800" b="0" i="0" u="none" strike="noStrike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16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AE215-BFF7-3AFE-09D6-BA3D4CF4D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867CA-92EA-62F8-31E7-001AD3C2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876"/>
            <a:ext cx="10515600" cy="2013986"/>
          </a:xfrm>
        </p:spPr>
        <p:txBody>
          <a:bodyPr>
            <a:normAutofit/>
          </a:bodyPr>
          <a:lstStyle/>
          <a:p>
            <a:r>
              <a:rPr lang="es-MX" sz="9000" b="1" dirty="0">
                <a:latin typeface="Arial Black" panose="020B0604020202020204" pitchFamily="34" charset="0"/>
                <a:cs typeface="Arial Black" panose="020B0604020202020204" pitchFamily="34" charset="0"/>
              </a:rPr>
              <a:t>Pero antes…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4F5E6EA-3845-D865-A475-C92E7D6F365F}"/>
              </a:ext>
            </a:extLst>
          </p:cNvPr>
          <p:cNvSpPr txBox="1">
            <a:spLocks/>
          </p:cNvSpPr>
          <p:nvPr/>
        </p:nvSpPr>
        <p:spPr>
          <a:xfrm>
            <a:off x="659296" y="1650240"/>
            <a:ext cx="10515600" cy="4657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0" i="0" u="none" strike="noStrike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Necesitamos preparar el terreno:</a:t>
            </a:r>
          </a:p>
          <a:p>
            <a:r>
              <a:rPr lang="es-MX" sz="4000" dirty="0">
                <a:solidFill>
                  <a:srgbClr val="4D5156"/>
                </a:solidFill>
                <a:latin typeface="Arial" panose="020B0604020202020204" pitchFamily="34" charset="0"/>
              </a:rPr>
              <a:t>para ello, primero viviremos una etapa previa que he titulado Pre-catecumenado.</a:t>
            </a:r>
          </a:p>
          <a:p>
            <a:endParaRPr lang="es-MX" sz="4000" b="0" i="0" u="none" strike="noStrike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r>
              <a:rPr lang="es-MX" sz="4000" dirty="0">
                <a:solidFill>
                  <a:srgbClr val="4D5156"/>
                </a:solidFill>
                <a:latin typeface="Arial" panose="020B0604020202020204" pitchFamily="34" charset="0"/>
              </a:rPr>
              <a:t>El cual tiene el siguiente esquema: </a:t>
            </a:r>
            <a:endParaRPr lang="es-MX" sz="4000" b="0" i="0" u="none" strike="noStrike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s-MX" sz="2800" b="0" i="0" u="none" strike="noStrike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85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AFCA4C-184A-E3B5-49BB-A3551A1517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201" b="981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58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DADAF09-4BE9-A941-ED79-64E3915F1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82887" cy="16870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63CB3B5-4A21-CCD2-610E-948A06B6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192" y="0"/>
            <a:ext cx="3180522" cy="31342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6F9714-D2DE-4842-D58A-9D48A6C79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526" y="3106498"/>
            <a:ext cx="1184546" cy="12345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6E88239-7DAF-9248-78AF-ECDE60413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243" y="4486869"/>
            <a:ext cx="607111" cy="58871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FBDE6F-2823-2BE3-B354-C218B907C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0510" y="5221357"/>
            <a:ext cx="613844" cy="5952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3D1D5E6-6A87-02BB-3733-7DD09CB5A4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0510" y="5962374"/>
            <a:ext cx="613844" cy="5952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63BA78-569F-C82B-ADA3-EA8DE1C83C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9169" y="171450"/>
            <a:ext cx="196850" cy="112395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68077E0-F47B-893F-9137-7EE0D3D7C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9280" y="1367086"/>
            <a:ext cx="254873" cy="176711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35E7C83-DE86-70C0-7DC5-C6CA7C220E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7569" y="3478697"/>
            <a:ext cx="2497423" cy="44381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B579A43-FF85-C89C-28A5-BFBC67DC56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7069" y="171450"/>
            <a:ext cx="1745698" cy="83909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9C4831A-69C9-D146-5193-8FF9FB84E0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0474" y="1044613"/>
            <a:ext cx="3048000" cy="8509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0238677-32C9-694C-2C31-2483A9E9DF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2284" y="1295400"/>
            <a:ext cx="3545285" cy="210661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DD886D7-05B5-C39E-2894-A6A734CD10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32017" y="2378464"/>
            <a:ext cx="3695700" cy="16002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CE9CCF6-C3EF-CAC7-F651-566ECBD44C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2284" y="3429000"/>
            <a:ext cx="3467100" cy="8128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9538E55-F77F-F872-096D-E683D064CF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40532" y="4341095"/>
            <a:ext cx="415988" cy="237113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C752DC9-CC0B-E1FE-65F6-BC0F2357B1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48216" y="4645611"/>
            <a:ext cx="1968500" cy="19177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C848F00-7BD0-FD7A-8DDD-332E4A4F040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25077" y="4593211"/>
            <a:ext cx="1104900" cy="3429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7B49327-6473-9ADB-3EA2-6F4D790310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10700" y="3978664"/>
            <a:ext cx="3300029" cy="72486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A599C20-D0EA-AEDA-6104-1AC81943AB3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10700" y="4563817"/>
            <a:ext cx="3858314" cy="74458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033BDE8-3911-0A39-8343-052CDB30F7D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44354" y="5313166"/>
            <a:ext cx="1765300" cy="4191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E9DB467-AF31-ED41-73F5-60876343097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71456" y="5320194"/>
            <a:ext cx="1932377" cy="77715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C343058-F202-17CD-3732-43166FDFACA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99" y="6097346"/>
            <a:ext cx="5104019" cy="5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9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80EB0-E750-45EE-5A89-03B7DEEF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Precatecumenado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60AD99DD-2FF0-8D2E-30FE-CA9C88949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762219"/>
              </p:ext>
            </p:extLst>
          </p:nvPr>
        </p:nvGraphicFramePr>
        <p:xfrm>
          <a:off x="838200" y="1825625"/>
          <a:ext cx="10515600" cy="4953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4857">
                  <a:extLst>
                    <a:ext uri="{9D8B030D-6E8A-4147-A177-3AD203B41FA5}">
                      <a16:colId xmlns:a16="http://schemas.microsoft.com/office/drawing/2014/main" val="266820735"/>
                    </a:ext>
                  </a:extLst>
                </a:gridCol>
                <a:gridCol w="4310743">
                  <a:extLst>
                    <a:ext uri="{9D8B030D-6E8A-4147-A177-3AD203B41FA5}">
                      <a16:colId xmlns:a16="http://schemas.microsoft.com/office/drawing/2014/main" val="1133789555"/>
                    </a:ext>
                  </a:extLst>
                </a:gridCol>
              </a:tblGrid>
              <a:tr h="614719">
                <a:tc>
                  <a:txBody>
                    <a:bodyPr/>
                    <a:lstStyle/>
                    <a:p>
                      <a:r>
                        <a:rPr lang="es-MX" dirty="0"/>
                        <a:t>SESIÓN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FECHA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767265"/>
                  </a:ext>
                </a:extLst>
              </a:tr>
              <a:tr h="61471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s-MX" dirty="0"/>
                        <a:t>Presentación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31 de enero,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0665"/>
                  </a:ext>
                </a:extLst>
              </a:tr>
              <a:tr h="614719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rgbClr val="FF0000"/>
                          </a:solidFill>
                        </a:rPr>
                        <a:t>PRIMERA PARTE:</a:t>
                      </a:r>
                    </a:p>
                    <a:p>
                      <a:r>
                        <a:rPr lang="es-MX" dirty="0"/>
                        <a:t>Entendiendo el mundo y a la Iglesia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14 de febrero, 2025</a:t>
                      </a:r>
                    </a:p>
                    <a:p>
                      <a:r>
                        <a:rPr lang="es-MX" dirty="0"/>
                        <a:t>21 de febrero,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184289"/>
                  </a:ext>
                </a:extLst>
              </a:tr>
              <a:tr h="614719">
                <a:tc>
                  <a:txBody>
                    <a:bodyPr/>
                    <a:lstStyle/>
                    <a:p>
                      <a:r>
                        <a:rPr lang="es-MX" dirty="0"/>
                        <a:t>Las plagas que debemos extirpar (1):</a:t>
                      </a:r>
                    </a:p>
                    <a:p>
                      <a:r>
                        <a:rPr lang="es-MX" dirty="0"/>
                        <a:t>-secularización</a:t>
                      </a:r>
                    </a:p>
                    <a:p>
                      <a:r>
                        <a:rPr lang="es-MX" dirty="0"/>
                        <a:t>-desacralización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28 de febrero, 2025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525342"/>
                  </a:ext>
                </a:extLst>
              </a:tr>
              <a:tr h="614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Las plagas que debemos extirpar (2):</a:t>
                      </a:r>
                    </a:p>
                    <a:p>
                      <a:r>
                        <a:rPr lang="es-MX" dirty="0"/>
                        <a:t>-descristianización</a:t>
                      </a:r>
                    </a:p>
                    <a:p>
                      <a:r>
                        <a:rPr lang="es-MX" dirty="0"/>
                        <a:t>-crisis de 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7 de marzo,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0887"/>
                  </a:ext>
                </a:extLst>
              </a:tr>
              <a:tr h="614719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rgbClr val="FF0000"/>
                          </a:solidFill>
                        </a:rPr>
                        <a:t>SEGUNDA PARTE:</a:t>
                      </a:r>
                    </a:p>
                    <a:p>
                      <a:r>
                        <a:rPr lang="es-MX" dirty="0"/>
                        <a:t>-¿Quién es Dios para ti?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14 de marzo,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890918"/>
                  </a:ext>
                </a:extLst>
              </a:tr>
              <a:tr h="614719">
                <a:tc>
                  <a:txBody>
                    <a:bodyPr/>
                    <a:lstStyle/>
                    <a:p>
                      <a:r>
                        <a:rPr lang="es-MX" dirty="0"/>
                        <a:t>-¿Quién eres tú?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21 de marzo,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987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06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D251F-FA56-C53D-72BB-2A80400B0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Presentación de los asistentes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BF75EB-3326-2BA7-CEA4-FA9F3C5F3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599" y="2485799"/>
            <a:ext cx="7892144" cy="2256518"/>
          </a:xfrm>
        </p:spPr>
        <p:txBody>
          <a:bodyPr>
            <a:noAutofit/>
          </a:bodyPr>
          <a:lstStyle/>
          <a:p>
            <a:r>
              <a:rPr lang="es-MX" sz="3600" dirty="0"/>
              <a:t>¿Cuál es tu </a:t>
            </a:r>
            <a:r>
              <a:rPr lang="es-MX" sz="3600" dirty="0">
                <a:solidFill>
                  <a:srgbClr val="FF0000"/>
                </a:solidFill>
              </a:rPr>
              <a:t>nombre</a:t>
            </a:r>
            <a:r>
              <a:rPr lang="es-MX" sz="3600" dirty="0"/>
              <a:t>? </a:t>
            </a:r>
          </a:p>
          <a:p>
            <a:r>
              <a:rPr lang="es-MX" sz="3600" dirty="0"/>
              <a:t>¿A qué te </a:t>
            </a:r>
            <a:r>
              <a:rPr lang="es-MX" sz="3600" dirty="0">
                <a:solidFill>
                  <a:srgbClr val="FF0000"/>
                </a:solidFill>
              </a:rPr>
              <a:t>dedicas</a:t>
            </a:r>
            <a:r>
              <a:rPr lang="es-MX" sz="3600" dirty="0"/>
              <a:t>?</a:t>
            </a:r>
          </a:p>
          <a:p>
            <a:r>
              <a:rPr lang="es-MX" sz="3600" dirty="0"/>
              <a:t>¿Cuál es tu </a:t>
            </a:r>
            <a:r>
              <a:rPr lang="es-MX" sz="3600" dirty="0">
                <a:solidFill>
                  <a:srgbClr val="FF0000"/>
                </a:solidFill>
              </a:rPr>
              <a:t>edad</a:t>
            </a:r>
            <a:r>
              <a:rPr lang="es-MX" sz="3600" dirty="0"/>
              <a:t>?</a:t>
            </a:r>
          </a:p>
          <a:p>
            <a:r>
              <a:rPr lang="es-MX" sz="3600" dirty="0"/>
              <a:t>¿Cuál es tu </a:t>
            </a:r>
            <a:r>
              <a:rPr lang="es-MX" sz="3600" dirty="0">
                <a:solidFill>
                  <a:srgbClr val="FF0000"/>
                </a:solidFill>
              </a:rPr>
              <a:t>experiencia</a:t>
            </a:r>
            <a:r>
              <a:rPr lang="es-MX" sz="3600" dirty="0"/>
              <a:t> en la Iglesia ?</a:t>
            </a:r>
          </a:p>
        </p:txBody>
      </p:sp>
    </p:spTree>
    <p:extLst>
      <p:ext uri="{BB962C8B-B14F-4D97-AF65-F5344CB8AC3E}">
        <p14:creationId xmlns:p14="http://schemas.microsoft.com/office/powerpoint/2010/main" val="164751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80EB0-E750-45EE-5A89-03B7DEEF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Precatecumenado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60AD99DD-2FF0-8D2E-30FE-CA9C88949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794723"/>
              </p:ext>
            </p:extLst>
          </p:nvPr>
        </p:nvGraphicFramePr>
        <p:xfrm>
          <a:off x="838200" y="1825625"/>
          <a:ext cx="10515600" cy="435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4857">
                  <a:extLst>
                    <a:ext uri="{9D8B030D-6E8A-4147-A177-3AD203B41FA5}">
                      <a16:colId xmlns:a16="http://schemas.microsoft.com/office/drawing/2014/main" val="266820735"/>
                    </a:ext>
                  </a:extLst>
                </a:gridCol>
                <a:gridCol w="4310743">
                  <a:extLst>
                    <a:ext uri="{9D8B030D-6E8A-4147-A177-3AD203B41FA5}">
                      <a16:colId xmlns:a16="http://schemas.microsoft.com/office/drawing/2014/main" val="1133789555"/>
                    </a:ext>
                  </a:extLst>
                </a:gridCol>
              </a:tblGrid>
              <a:tr h="614719">
                <a:tc>
                  <a:txBody>
                    <a:bodyPr/>
                    <a:lstStyle/>
                    <a:p>
                      <a:r>
                        <a:rPr lang="es-MX" dirty="0"/>
                        <a:t>SESIÓN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FECHA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767265"/>
                  </a:ext>
                </a:extLst>
              </a:tr>
              <a:tr h="61471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s-MX" b="1" dirty="0">
                          <a:solidFill>
                            <a:srgbClr val="FF0000"/>
                          </a:solidFill>
                        </a:rPr>
                        <a:t>TERCERA PARTE:</a:t>
                      </a:r>
                    </a:p>
                    <a:p>
                      <a:pPr marL="0" indent="0">
                        <a:buNone/>
                      </a:pPr>
                      <a:r>
                        <a:rPr lang="es-MX" dirty="0"/>
                        <a:t>- Kerigma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28 de marzo,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0665"/>
                  </a:ext>
                </a:extLst>
              </a:tr>
              <a:tr h="614719">
                <a:tc>
                  <a:txBody>
                    <a:bodyPr/>
                    <a:lstStyle/>
                    <a:p>
                      <a:r>
                        <a:rPr lang="es-MX" dirty="0"/>
                        <a:t>- Kerigma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4 de abril,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184289"/>
                  </a:ext>
                </a:extLst>
              </a:tr>
              <a:tr h="614719">
                <a:tc>
                  <a:txBody>
                    <a:bodyPr/>
                    <a:lstStyle/>
                    <a:p>
                      <a:r>
                        <a:rPr lang="es-MX" dirty="0"/>
                        <a:t>-¿Qué respondes al Kerigma?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11 de abril,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525342"/>
                  </a:ext>
                </a:extLst>
              </a:tr>
              <a:tr h="614719">
                <a:tc>
                  <a:txBody>
                    <a:bodyPr/>
                    <a:lstStyle/>
                    <a:p>
                      <a:r>
                        <a:rPr lang="es-MX" dirty="0">
                          <a:highlight>
                            <a:srgbClr val="FFFF00"/>
                          </a:highlight>
                        </a:rPr>
                        <a:t>SEMANA SANTA: no tendremos catequesis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>
                          <a:highlight>
                            <a:srgbClr val="FFFF00"/>
                          </a:highlight>
                        </a:rPr>
                        <a:t>13 al 20 de abril,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0887"/>
                  </a:ext>
                </a:extLst>
              </a:tr>
              <a:tr h="614719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rgbClr val="FF0000"/>
                          </a:solidFill>
                        </a:rPr>
                        <a:t>CUARTA PARTE:</a:t>
                      </a:r>
                    </a:p>
                    <a:p>
                      <a:r>
                        <a:rPr lang="es-MX" dirty="0"/>
                        <a:t>- El proceso de 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 de mayo,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890918"/>
                  </a:ext>
                </a:extLst>
              </a:tr>
              <a:tr h="614719">
                <a:tc>
                  <a:txBody>
                    <a:bodyPr/>
                    <a:lstStyle/>
                    <a:p>
                      <a:r>
                        <a:rPr lang="es-MX" dirty="0"/>
                        <a:t>- Palabra de Dios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9 de mayo,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987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992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C80EB0-E750-45EE-5A89-03B7DEEF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Precatecumenado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60AD99DD-2FF0-8D2E-30FE-CA9C88949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696101"/>
              </p:ext>
            </p:extLst>
          </p:nvPr>
        </p:nvGraphicFramePr>
        <p:xfrm>
          <a:off x="838200" y="1825625"/>
          <a:ext cx="10515600" cy="4379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4857">
                  <a:extLst>
                    <a:ext uri="{9D8B030D-6E8A-4147-A177-3AD203B41FA5}">
                      <a16:colId xmlns:a16="http://schemas.microsoft.com/office/drawing/2014/main" val="266820735"/>
                    </a:ext>
                  </a:extLst>
                </a:gridCol>
                <a:gridCol w="4310743">
                  <a:extLst>
                    <a:ext uri="{9D8B030D-6E8A-4147-A177-3AD203B41FA5}">
                      <a16:colId xmlns:a16="http://schemas.microsoft.com/office/drawing/2014/main" val="1133789555"/>
                    </a:ext>
                  </a:extLst>
                </a:gridCol>
              </a:tblGrid>
              <a:tr h="614719">
                <a:tc>
                  <a:txBody>
                    <a:bodyPr/>
                    <a:lstStyle/>
                    <a:p>
                      <a:r>
                        <a:rPr lang="es-MX" dirty="0"/>
                        <a:t>SESIÓN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FECHA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767265"/>
                  </a:ext>
                </a:extLst>
              </a:tr>
              <a:tr h="61471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dirty="0"/>
                        <a:t>- La oración cristiana (teoría)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16 de mayo,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0665"/>
                  </a:ext>
                </a:extLst>
              </a:tr>
              <a:tr h="614719">
                <a:tc>
                  <a:txBody>
                    <a:bodyPr/>
                    <a:lstStyle/>
                    <a:p>
                      <a:r>
                        <a:rPr lang="es-MX" dirty="0"/>
                        <a:t>- La oración cristiana (práctica)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23 de mayo,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184289"/>
                  </a:ext>
                </a:extLst>
              </a:tr>
              <a:tr h="614719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rgbClr val="FF0000"/>
                          </a:solidFill>
                        </a:rPr>
                        <a:t>QUINTA PARTE:</a:t>
                      </a:r>
                    </a:p>
                    <a:p>
                      <a:r>
                        <a:rPr lang="es-MX" dirty="0"/>
                        <a:t>- Historia de la Eucaristía (de los orígenes al siglo 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30 de mayo,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525342"/>
                  </a:ext>
                </a:extLst>
              </a:tr>
              <a:tr h="614719">
                <a:tc>
                  <a:txBody>
                    <a:bodyPr/>
                    <a:lstStyle/>
                    <a:p>
                      <a:r>
                        <a:rPr lang="es-MX" dirty="0"/>
                        <a:t>- Historia de la Eucaristía (del Concilio Vaticano II al día de hoy)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6 de junio,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260887"/>
                  </a:ext>
                </a:extLst>
              </a:tr>
              <a:tr h="614719">
                <a:tc>
                  <a:txBody>
                    <a:bodyPr/>
                    <a:lstStyle/>
                    <a:p>
                      <a:r>
                        <a:rPr lang="es-MX" dirty="0"/>
                        <a:t>- Eucaristía: manantial y cumbre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13 de junio,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890918"/>
                  </a:ext>
                </a:extLst>
              </a:tr>
              <a:tr h="614719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rgbClr val="FF0000"/>
                          </a:solidFill>
                        </a:rPr>
                        <a:t>ÚLTIMA PARTE</a:t>
                      </a:r>
                    </a:p>
                    <a:p>
                      <a:r>
                        <a:rPr lang="es-MX" dirty="0"/>
                        <a:t>- ¿Qué decides: continuas o te vas?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20 de junio,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987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010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21614B-DE5F-1625-8109-27FFAC4F8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25" y="1066523"/>
            <a:ext cx="1297192" cy="13056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14F252C-093F-677E-C0AF-075AEA096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21" y="323960"/>
            <a:ext cx="3154570" cy="5404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9470DE1-BB7B-2102-E47D-AB27AD57B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544" y="1066523"/>
            <a:ext cx="54161" cy="52942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EBB8AB-B390-851B-7A88-5AAAFA14E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844" y="1465330"/>
            <a:ext cx="12954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FF9628-823A-62F9-9F6C-4957B876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348" y="1066523"/>
            <a:ext cx="1297192" cy="13056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06606B-0B5D-3D92-76B8-D286A9B9E4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5871" y="323960"/>
            <a:ext cx="27940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40E624F-76CC-C31B-F27E-34AAB3977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344" y="1063209"/>
            <a:ext cx="54161" cy="52942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B26D9B-B3D5-E081-9D8F-C3B5B94AFD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5622" y="114410"/>
            <a:ext cx="3530600" cy="9271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81B1913-9FC5-1EC4-806A-A84DDD117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644" y="1465330"/>
            <a:ext cx="1295400" cy="50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CABC6C8-A0A4-AD81-6386-2D8A02840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326" y="1078531"/>
            <a:ext cx="1297192" cy="13056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428CFDC-EA5C-D2C9-8BC0-FAEB88D319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9806" y="2738913"/>
            <a:ext cx="1363029" cy="13801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D7F9802-C1DC-E093-8943-B3D733994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844" y="3175000"/>
            <a:ext cx="1295400" cy="508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DC9A187-1DB7-CA68-9531-D0F94D0A8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844" y="4884670"/>
            <a:ext cx="1295400" cy="508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290780-1BCA-B426-2D81-A6B4B24061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0521" y="4614512"/>
            <a:ext cx="1289396" cy="130561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51305E4-820E-DE9B-EAEC-2F6E7B5C12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487" y="2992913"/>
            <a:ext cx="1363029" cy="138017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D275880-9D42-652B-E4FB-F710B6095E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4290" y="2992913"/>
            <a:ext cx="1363029" cy="138017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5BC4B4D-4BEE-FB70-5756-D6AED14CB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759" y="3175000"/>
            <a:ext cx="1295400" cy="508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0938000-65FD-F1E4-CDC8-375BA30F23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0850" y="4739862"/>
            <a:ext cx="1289396" cy="130561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3636190-CD54-DEDF-3D04-DBFF7A0F5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724" y="5013319"/>
            <a:ext cx="1295400" cy="508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083DA24-1ADA-E351-B13E-47BCB73561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4290" y="4739862"/>
            <a:ext cx="1289396" cy="13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8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5C1CB70-C46B-A2E5-756F-BDE177DDB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746" y="636933"/>
            <a:ext cx="1297192" cy="13056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DB941D5-AE21-D360-795B-F45FBE9AB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717" y="1760461"/>
            <a:ext cx="1363029" cy="138017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B10AF31-B5E3-9988-484D-6B7A374A2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914" y="3242367"/>
            <a:ext cx="1289396" cy="13056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200CFB2-16BF-1782-4C74-70DA946F5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851" y="636933"/>
            <a:ext cx="4338983" cy="58081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7DBC180-F1DF-5A15-A286-0D5700DD8C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044280"/>
            <a:ext cx="1654212" cy="16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8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7AB9A-1F78-BB0C-1B31-F241E06C1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 Gran envío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5470D6-C462-A230-8C47-A9DB8914E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Mateo 28, 16-20:</a:t>
            </a:r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_tradnl" sz="3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“Los once discípulos fueron a Galilea, al cerro donde Jesús los había citado.</a:t>
            </a:r>
            <a:endParaRPr lang="es-MX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_tradnl" sz="3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 verlo se postraron ante él los mismos que habían dudado. Se acercó Jesús y les habló así: “Se me ha dado todo poder en el cielo y en la tierra. </a:t>
            </a:r>
            <a:r>
              <a:rPr lang="es-ES_tradnl" sz="3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Vayan</a:t>
            </a:r>
            <a:r>
              <a:rPr lang="es-ES_tradnl" sz="3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y </a:t>
            </a:r>
            <a:r>
              <a:rPr lang="es-ES_tradnl" sz="3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hagan discípulos </a:t>
            </a:r>
            <a:r>
              <a:rPr lang="es-ES_tradnl" sz="3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todos los pueblos, </a:t>
            </a:r>
            <a:r>
              <a:rPr lang="es-ES_tradnl" sz="3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bautícenlos</a:t>
            </a:r>
            <a:r>
              <a:rPr lang="es-ES_tradnl" sz="3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para consagrárselos al Padre y al Hijo y al Espíritu Santo, y </a:t>
            </a:r>
            <a:r>
              <a:rPr lang="es-ES_tradnl" sz="3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enséñenles</a:t>
            </a:r>
            <a:r>
              <a:rPr lang="es-ES_tradnl" sz="3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guardar todo lo que les mandé; miren que yo estoy con ustedes cada día hasta el fin del mundo.”</a:t>
            </a:r>
            <a:endParaRPr lang="es-MX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449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CD0D4-2AA4-99E8-8F4E-EA906D8D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56704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¿Cuál de estos verbos elegirías como el núcleo de todo el mandato de Jesús:</a:t>
            </a:r>
            <a:br>
              <a:rPr lang="es-MX" dirty="0"/>
            </a:br>
            <a:r>
              <a:rPr lang="es-MX" dirty="0"/>
              <a:t>ir</a:t>
            </a:r>
            <a:br>
              <a:rPr lang="es-MX" dirty="0"/>
            </a:br>
            <a:r>
              <a:rPr lang="es-MX" dirty="0"/>
              <a:t>hacer</a:t>
            </a:r>
            <a:br>
              <a:rPr lang="es-MX" dirty="0"/>
            </a:br>
            <a:r>
              <a:rPr lang="es-MX" dirty="0"/>
              <a:t>bautizar</a:t>
            </a:r>
            <a:br>
              <a:rPr lang="es-MX" dirty="0"/>
            </a:br>
            <a:r>
              <a:rPr lang="es-MX" dirty="0"/>
              <a:t>o enseñar?</a:t>
            </a:r>
          </a:p>
        </p:txBody>
      </p:sp>
    </p:spTree>
    <p:extLst>
      <p:ext uri="{BB962C8B-B14F-4D97-AF65-F5344CB8AC3E}">
        <p14:creationId xmlns:p14="http://schemas.microsoft.com/office/powerpoint/2010/main" val="136184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B58658-BFE9-B0A4-83F8-2C64C977B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respuesta correcta es: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0C151F8-61E4-7F35-6EE4-ED2436A55F30}"/>
              </a:ext>
            </a:extLst>
          </p:cNvPr>
          <p:cNvSpPr txBox="1">
            <a:spLocks/>
          </p:cNvSpPr>
          <p:nvPr/>
        </p:nvSpPr>
        <p:spPr>
          <a:xfrm>
            <a:off x="3516086" y="2766218"/>
            <a:ext cx="1676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FF0000"/>
                </a:solidFill>
              </a:rPr>
              <a:t>hacer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339A397-1E3D-5552-EE2D-11C56F17970C}"/>
              </a:ext>
            </a:extLst>
          </p:cNvPr>
          <p:cNvSpPr txBox="1">
            <a:spLocks/>
          </p:cNvSpPr>
          <p:nvPr/>
        </p:nvSpPr>
        <p:spPr>
          <a:xfrm>
            <a:off x="5192486" y="2766217"/>
            <a:ext cx="29609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discípulos</a:t>
            </a:r>
          </a:p>
        </p:txBody>
      </p:sp>
    </p:spTree>
    <p:extLst>
      <p:ext uri="{BB962C8B-B14F-4D97-AF65-F5344CB8AC3E}">
        <p14:creationId xmlns:p14="http://schemas.microsoft.com/office/powerpoint/2010/main" val="102264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8FDD4-33A7-EF03-DD8F-143A0B21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queremos decir con hacer discípulos?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D1338-A271-9D8A-6FA8-DE2C450C5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Discípulo. Proviene del griego “</a:t>
            </a:r>
            <a:r>
              <a:rPr lang="es-MX" b="1" dirty="0"/>
              <a:t>mathetes</a:t>
            </a:r>
            <a:r>
              <a:rPr lang="es-MX" dirty="0"/>
              <a:t>” que significa “</a:t>
            </a:r>
            <a:r>
              <a:rPr lang="es-MX" b="1" dirty="0">
                <a:solidFill>
                  <a:srgbClr val="FF0000"/>
                </a:solidFill>
              </a:rPr>
              <a:t>aprender</a:t>
            </a:r>
            <a:r>
              <a:rPr lang="es-MX" dirty="0"/>
              <a:t>”. De esta palabra viene la palabra matemáticas. </a:t>
            </a:r>
          </a:p>
          <a:p>
            <a:pPr algn="just"/>
            <a:r>
              <a:rPr lang="es-MX" dirty="0"/>
              <a:t>Ser un discípulo de Jesús es estar embarcado en </a:t>
            </a:r>
            <a:r>
              <a:rPr lang="es-MX" dirty="0">
                <a:solidFill>
                  <a:srgbClr val="FF0000"/>
                </a:solidFill>
              </a:rPr>
              <a:t>un camino de aprendizaje</a:t>
            </a:r>
            <a:r>
              <a:rPr lang="es-MX" dirty="0"/>
              <a:t> de toda una vida, el cual tiene por objeto aprender de Jesús. </a:t>
            </a:r>
          </a:p>
          <a:p>
            <a:pPr algn="just"/>
            <a:r>
              <a:rPr lang="es-MX" dirty="0"/>
              <a:t>HACER DISCÍPULOS significa </a:t>
            </a:r>
            <a:r>
              <a:rPr lang="es-MX" dirty="0">
                <a:solidFill>
                  <a:srgbClr val="FF0000"/>
                </a:solidFill>
              </a:rPr>
              <a:t>comprometerse</a:t>
            </a:r>
            <a:r>
              <a:rPr lang="es-MX" dirty="0"/>
              <a:t> a caminar con Jesús como maestro. </a:t>
            </a:r>
          </a:p>
          <a:p>
            <a:pPr algn="just"/>
            <a:r>
              <a:rPr lang="es-MX" dirty="0"/>
              <a:t>¿A cuántas personas de la parroquia </a:t>
            </a:r>
            <a:r>
              <a:rPr lang="es-MX" dirty="0">
                <a:solidFill>
                  <a:srgbClr val="FF0000"/>
                </a:solidFill>
              </a:rPr>
              <a:t>describe</a:t>
            </a:r>
            <a:r>
              <a:rPr lang="es-MX" dirty="0"/>
              <a:t> esta palabra?</a:t>
            </a:r>
          </a:p>
        </p:txBody>
      </p:sp>
    </p:spTree>
    <p:extLst>
      <p:ext uri="{BB962C8B-B14F-4D97-AF65-F5344CB8AC3E}">
        <p14:creationId xmlns:p14="http://schemas.microsoft.com/office/powerpoint/2010/main" val="153404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CED6F-AD52-FB85-6ED2-F600530F2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queremos decir con hacer discípulos?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E3A1C-681E-3107-8161-9037E1D68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Tenemos un problema muy serio: los miembros de nuestra parroquia son quienes están llamados a hacer discípulos, pero muchos </a:t>
            </a:r>
            <a:r>
              <a:rPr lang="es-MX" dirty="0">
                <a:solidFill>
                  <a:srgbClr val="FF0000"/>
                </a:solidFill>
              </a:rPr>
              <a:t>no se han hecho discípulos </a:t>
            </a:r>
            <a:r>
              <a:rPr lang="es-MX" dirty="0"/>
              <a:t>ellos mismos. </a:t>
            </a:r>
          </a:p>
          <a:p>
            <a:pPr algn="just"/>
            <a:r>
              <a:rPr lang="es-MX" dirty="0"/>
              <a:t>La mayoría de los adultos ve la formación religiosa como algo </a:t>
            </a:r>
            <a:r>
              <a:rPr lang="es-MX" dirty="0">
                <a:solidFill>
                  <a:srgbClr val="FF0000"/>
                </a:solidFill>
              </a:rPr>
              <a:t>opcional</a:t>
            </a:r>
            <a:r>
              <a:rPr lang="es-MX" dirty="0"/>
              <a:t> y no como </a:t>
            </a:r>
            <a:r>
              <a:rPr lang="es-MX" dirty="0">
                <a:solidFill>
                  <a:srgbClr val="FF0000"/>
                </a:solidFill>
              </a:rPr>
              <a:t>esencial</a:t>
            </a:r>
            <a:r>
              <a:rPr lang="es-MX" dirty="0"/>
              <a:t>. </a:t>
            </a:r>
          </a:p>
          <a:p>
            <a:pPr algn="just"/>
            <a:r>
              <a:rPr lang="es-MX" dirty="0"/>
              <a:t>Los miembros de nuestra parroquia tienen más educación y </a:t>
            </a:r>
            <a:r>
              <a:rPr lang="es-MX" dirty="0">
                <a:solidFill>
                  <a:srgbClr val="FF0000"/>
                </a:solidFill>
              </a:rPr>
              <a:t>son más profesionales</a:t>
            </a:r>
            <a:r>
              <a:rPr lang="es-MX" dirty="0"/>
              <a:t> que nunca en la historia; pero en asuntos de fe, teología, Biblia y vida espiritual tiene el </a:t>
            </a:r>
            <a:r>
              <a:rPr lang="es-MX" dirty="0">
                <a:solidFill>
                  <a:srgbClr val="FF0000"/>
                </a:solidFill>
              </a:rPr>
              <a:t>nivel de los niños </a:t>
            </a:r>
            <a:r>
              <a:rPr lang="es-MX" dirty="0"/>
              <a:t>del catecismo. </a:t>
            </a:r>
          </a:p>
        </p:txBody>
      </p:sp>
    </p:spTree>
    <p:extLst>
      <p:ext uri="{BB962C8B-B14F-4D97-AF65-F5344CB8AC3E}">
        <p14:creationId xmlns:p14="http://schemas.microsoft.com/office/powerpoint/2010/main" val="42410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E96A0-E88C-AD7C-9442-ABFF96F7E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queremos decir con hacer discípulos?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2D0B3C-25AE-8A65-23C8-A1ADD8561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01004"/>
          </a:xfrm>
        </p:spPr>
        <p:txBody>
          <a:bodyPr/>
          <a:lstStyle/>
          <a:p>
            <a:pPr algn="just"/>
            <a:r>
              <a:rPr lang="es-MX" dirty="0"/>
              <a:t>En los últimos cincuenta años hemos visto un </a:t>
            </a:r>
            <a:r>
              <a:rPr lang="es-MX" dirty="0">
                <a:solidFill>
                  <a:srgbClr val="FF0000"/>
                </a:solidFill>
              </a:rPr>
              <a:t>cambio social </a:t>
            </a:r>
            <a:r>
              <a:rPr lang="es-MX" dirty="0"/>
              <a:t>como nunca antes en la historia. Antes bastaba con </a:t>
            </a:r>
            <a:r>
              <a:rPr lang="es-MX" dirty="0">
                <a:solidFill>
                  <a:srgbClr val="FF0000"/>
                </a:solidFill>
              </a:rPr>
              <a:t>bautizar a los bebés</a:t>
            </a:r>
            <a:r>
              <a:rPr lang="es-MX" dirty="0"/>
              <a:t>, que siendo niños tomaran su doctrina para la </a:t>
            </a:r>
            <a:r>
              <a:rPr lang="es-MX" dirty="0">
                <a:solidFill>
                  <a:srgbClr val="FF0000"/>
                </a:solidFill>
              </a:rPr>
              <a:t>primera comunión</a:t>
            </a:r>
            <a:r>
              <a:rPr lang="es-MX" dirty="0"/>
              <a:t>. Si asistían a una escuela católica considerábamos que tenían una buena formación religiosa y esperar a que se </a:t>
            </a:r>
            <a:r>
              <a:rPr lang="es-MX" dirty="0">
                <a:solidFill>
                  <a:srgbClr val="FF0000"/>
                </a:solidFill>
              </a:rPr>
              <a:t>casaran por la Iglesia</a:t>
            </a:r>
            <a:r>
              <a:rPr lang="es-MX" dirty="0"/>
              <a:t>. Pero hoy eso </a:t>
            </a:r>
            <a:r>
              <a:rPr lang="es-MX" b="1" dirty="0">
                <a:highlight>
                  <a:srgbClr val="FFFF00"/>
                </a:highlight>
              </a:rPr>
              <a:t>no funciona</a:t>
            </a:r>
            <a:r>
              <a:rPr lang="es-MX" dirty="0"/>
              <a:t>. </a:t>
            </a:r>
          </a:p>
          <a:p>
            <a:pPr algn="just"/>
            <a:r>
              <a:rPr lang="es-MX" dirty="0"/>
              <a:t>Muchas familias hoy en día sienten una carga porque sus hijos o sus nietos </a:t>
            </a:r>
            <a:r>
              <a:rPr lang="es-MX" dirty="0">
                <a:solidFill>
                  <a:srgbClr val="FF0000"/>
                </a:solidFill>
              </a:rPr>
              <a:t>han abandonado la fe</a:t>
            </a:r>
            <a:r>
              <a:rPr lang="es-MX" dirty="0"/>
              <a:t>. </a:t>
            </a:r>
            <a:r>
              <a:rPr lang="es-MX" b="1" dirty="0"/>
              <a:t>Y creen que es su culpa</a:t>
            </a:r>
            <a:r>
              <a:rPr lang="es-MX" dirty="0"/>
              <a:t>. A fin de cuentas, hicieron lo mismo que sus padres hicieron con ellos. </a:t>
            </a:r>
          </a:p>
          <a:p>
            <a:pPr algn="just"/>
            <a:r>
              <a:rPr lang="es-MX" dirty="0"/>
              <a:t>Pero las circunstancias no son las mismas. </a:t>
            </a:r>
          </a:p>
        </p:txBody>
      </p:sp>
    </p:spTree>
    <p:extLst>
      <p:ext uri="{BB962C8B-B14F-4D97-AF65-F5344CB8AC3E}">
        <p14:creationId xmlns:p14="http://schemas.microsoft.com/office/powerpoint/2010/main" val="187101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EB2A8-AC82-EC47-207E-38688228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¿Cómo hacemos discípulos?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EF2B91-0D74-224B-303B-6CCB47899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dirty="0"/>
              <a:t>Si un discípulo es aquel que aprende, aquel que desea crecer, que está sediento de conocimiento </a:t>
            </a:r>
          </a:p>
          <a:p>
            <a:pPr marL="0" indent="0" algn="just">
              <a:buNone/>
            </a:pPr>
            <a:r>
              <a:rPr lang="es-MX" dirty="0">
                <a:solidFill>
                  <a:srgbClr val="FF0000"/>
                </a:solidFill>
              </a:rPr>
              <a:t>		¿cómo se hace para que esto ocurra?</a:t>
            </a:r>
          </a:p>
          <a:p>
            <a:pPr algn="just"/>
            <a:r>
              <a:rPr lang="es-MX" dirty="0"/>
              <a:t>Esa sed es la que llamamos </a:t>
            </a:r>
            <a:r>
              <a:rPr lang="es-MX" dirty="0">
                <a:solidFill>
                  <a:srgbClr val="FF0000"/>
                </a:solidFill>
              </a:rPr>
              <a:t>evangelización</a:t>
            </a:r>
            <a:r>
              <a:rPr lang="es-MX" dirty="0"/>
              <a:t>. </a:t>
            </a:r>
          </a:p>
          <a:p>
            <a:pPr algn="just"/>
            <a:r>
              <a:rPr lang="es-MX" dirty="0"/>
              <a:t>Ser evangelizado no sólo es escuchar maravillosas verdades y conocerlas, sino encontrarse con Jesús </a:t>
            </a:r>
            <a:r>
              <a:rPr lang="es-MX" dirty="0">
                <a:solidFill>
                  <a:srgbClr val="FF0000"/>
                </a:solidFill>
              </a:rPr>
              <a:t>como alguien vivo y real</a:t>
            </a:r>
            <a:r>
              <a:rPr lang="es-MX" dirty="0"/>
              <a:t>. Es entonces cuando deseamos caminar por su senda, anhelar su verdad y buscar vivir su vida. </a:t>
            </a:r>
          </a:p>
          <a:p>
            <a:pPr algn="just"/>
            <a:r>
              <a:rPr lang="es-MX" dirty="0"/>
              <a:t>gran parte de nuestra gente </a:t>
            </a:r>
            <a:r>
              <a:rPr lang="es-MX" dirty="0">
                <a:solidFill>
                  <a:srgbClr val="FF0000"/>
                </a:solidFill>
              </a:rPr>
              <a:t>nunca ha conocido </a:t>
            </a:r>
            <a:r>
              <a:rPr lang="es-MX" dirty="0"/>
              <a:t>a Jesús personalmente y, por lo tanto, no tiene sed de Él. </a:t>
            </a:r>
          </a:p>
        </p:txBody>
      </p:sp>
    </p:spTree>
    <p:extLst>
      <p:ext uri="{BB962C8B-B14F-4D97-AF65-F5344CB8AC3E}">
        <p14:creationId xmlns:p14="http://schemas.microsoft.com/office/powerpoint/2010/main" val="34327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17129</TotalTime>
  <Words>1087</Words>
  <Application>Microsoft Macintosh PowerPoint</Application>
  <PresentationFormat>Panorámica</PresentationFormat>
  <Paragraphs>118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Arial Black</vt:lpstr>
      <vt:lpstr>Tema de Office</vt:lpstr>
      <vt:lpstr>BIENVENIDOS</vt:lpstr>
      <vt:lpstr>Presentación de los asistentes</vt:lpstr>
      <vt:lpstr>El Gran envío</vt:lpstr>
      <vt:lpstr>¿Cuál de estos verbos elegirías como el núcleo de todo el mandato de Jesús: ir hacer bautizar o enseñar?</vt:lpstr>
      <vt:lpstr>La respuesta correcta es:</vt:lpstr>
      <vt:lpstr>¿Qué queremos decir con hacer discípulos?</vt:lpstr>
      <vt:lpstr>¿Qué queremos decir con hacer discípulos?</vt:lpstr>
      <vt:lpstr>¿Qué queremos decir con hacer discípulos?</vt:lpstr>
      <vt:lpstr>¿Cómo hacemos discípulos?</vt:lpstr>
      <vt:lpstr>¿Qué proponemos?</vt:lpstr>
      <vt:lpstr>¿Qué es el catecumenado?</vt:lpstr>
      <vt:lpstr>catecumenado</vt:lpstr>
      <vt:lpstr>catecumenado</vt:lpstr>
      <vt:lpstr>1Co 1, 19-21</vt:lpstr>
      <vt:lpstr>1Co 1, 19-21</vt:lpstr>
      <vt:lpstr>Pero antes…</vt:lpstr>
      <vt:lpstr>Presentación de PowerPoint</vt:lpstr>
      <vt:lpstr>Presentación de PowerPoint</vt:lpstr>
      <vt:lpstr>Precatecumenado</vt:lpstr>
      <vt:lpstr>Precatecumenado</vt:lpstr>
      <vt:lpstr>Precatecumenado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E. Blanco</dc:creator>
  <cp:lastModifiedBy>E. Blanco</cp:lastModifiedBy>
  <cp:revision>11</cp:revision>
  <dcterms:created xsi:type="dcterms:W3CDTF">2024-05-16T04:08:23Z</dcterms:created>
  <dcterms:modified xsi:type="dcterms:W3CDTF">2025-02-21T22:14:35Z</dcterms:modified>
</cp:coreProperties>
</file>